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1"/>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8288000" cy="10287000"/>
  <p:notesSz cx="6858000" cy="9144000"/>
  <p:embeddedFontLst>
    <p:embeddedFont>
      <p:font typeface="Antic" charset="1" panose="00000000000000000000"/>
      <p:regular r:id="rId34"/>
    </p:embeddedFont>
    <p:embeddedFont>
      <p:font typeface="Droid Serif" charset="1" panose="02020600060500020200"/>
      <p:regular r:id="rId35"/>
    </p:embeddedFont>
    <p:embeddedFont>
      <p:font typeface="Droid Serif Bold" charset="1" panose="02020800060500020200"/>
      <p:regular r:id="rId37"/>
    </p:embeddedFont>
    <p:embeddedFont>
      <p:font typeface="Be Vietnam" charset="1" panose="00000500000000000000"/>
      <p:regular r:id="rId39"/>
    </p:embeddedFont>
    <p:embeddedFont>
      <p:font typeface="Be Vietnam Ultra-Bold" charset="1" panose="00000900000000000000"/>
      <p:regular r:id="rId40"/>
    </p:embeddedFont>
    <p:embeddedFont>
      <p:font typeface="HK Grotesk Bold" charset="1" panose="00000800000000000000"/>
      <p:regular r:id="rId42"/>
    </p:embeddedFont>
    <p:embeddedFont>
      <p:font typeface="Glock Grotesk 2.0 Bold" charset="1" panose="00000000000000000000"/>
      <p:regular r:id="rId43"/>
    </p:embeddedFont>
    <p:embeddedFont>
      <p:font typeface="Akzidenz-Grotesk" charset="1" panose="02000503030000020003"/>
      <p:regular r:id="rId44"/>
    </p:embeddedFont>
    <p:embeddedFont>
      <p:font typeface="Akzidenz-Grotesk Medium" charset="1" panose="02000603030000020004"/>
      <p:regular r:id="rId45"/>
    </p:embeddedFont>
    <p:embeddedFont>
      <p:font typeface="Arsenal" charset="1" panose="0000050000000000000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notesMasters/notesMaster1.xml" Type="http://schemas.openxmlformats.org/officeDocument/2006/relationships/notesMaster"/><Relationship Id="rId32" Target="theme/theme2.xml" Type="http://schemas.openxmlformats.org/officeDocument/2006/relationships/theme"/><Relationship Id="rId33" Target="notesSlides/notesSlide1.xml" Type="http://schemas.openxmlformats.org/officeDocument/2006/relationships/notesSlide"/><Relationship Id="rId34" Target="fonts/font34.fntdata" Type="http://schemas.openxmlformats.org/officeDocument/2006/relationships/font"/><Relationship Id="rId35" Target="fonts/font35.fntdata" Type="http://schemas.openxmlformats.org/officeDocument/2006/relationships/font"/><Relationship Id="rId36" Target="notesSlides/notesSlide2.xml" Type="http://schemas.openxmlformats.org/officeDocument/2006/relationships/notesSlide"/><Relationship Id="rId37" Target="fonts/font37.fntdata" Type="http://schemas.openxmlformats.org/officeDocument/2006/relationships/font"/><Relationship Id="rId38" Target="notesSlides/notesSlide3.xml" Type="http://schemas.openxmlformats.org/officeDocument/2006/relationships/notesSlide"/><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notesSlides/notesSlide4.xml" Type="http://schemas.openxmlformats.org/officeDocument/2006/relationships/notesSlide"/><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notesSlides/notesSlide5.xml" Type="http://schemas.openxmlformats.org/officeDocument/2006/relationships/notesSlide"/><Relationship Id="rId47" Target="notesSlides/notesSlide6.xml" Type="http://schemas.openxmlformats.org/officeDocument/2006/relationships/notesSlide"/><Relationship Id="rId48" Target="notesSlides/notesSlide7.xml" Type="http://schemas.openxmlformats.org/officeDocument/2006/relationships/notesSlide"/><Relationship Id="rId49" Target="notesSlides/notesSlide8.xml" Type="http://schemas.openxmlformats.org/officeDocument/2006/relationships/notesSlide"/><Relationship Id="rId5" Target="tableStyles.xml" Type="http://schemas.openxmlformats.org/officeDocument/2006/relationships/tableStyles"/><Relationship Id="rId50" Target="notesSlides/notesSlide9.xml" Type="http://schemas.openxmlformats.org/officeDocument/2006/relationships/notesSlide"/><Relationship Id="rId51" Target="fonts/font51.fntdata" Type="http://schemas.openxmlformats.org/officeDocument/2006/relationships/font"/><Relationship Id="rId52" Target="notesSlides/notesSlide10.xml" Type="http://schemas.openxmlformats.org/officeDocument/2006/relationships/notesSlide"/><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*Say the mission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*Charlie's part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Meet David Park, Senior Customer Analytics Specialist. David analyzes customer data to predict trends and recommend improvements by using advanced analytics.</a:t>
            </a:r>
          </a:p>
          <a:p>
            <a:r>
              <a:rPr lang="en-US"/>
              <a:t/>
            </a:r>
          </a:p>
          <a:p>
            <a:r>
              <a:rPr lang="en-US"/>
              <a:t>David's Challenge:</a:t>
            </a:r>
          </a:p>
          <a:p>
            <a:r>
              <a:rPr lang="en-US"/>
              <a:t>"David has a challenge and he needs detailed feedback data with AI insights so he can identity trends and recommend process improvements</a:t>
            </a:r>
          </a:p>
          <a:p>
            <a:r>
              <a:rPr lang="en-US"/>
              <a:t>When there's a challenge there's a solution....</a:t>
            </a:r>
          </a:p>
          <a:p>
            <a:r>
              <a:rPr lang="en-US"/>
              <a:t/>
            </a:r>
          </a:p>
          <a:p>
            <a:r>
              <a:rPr lang="en-US"/>
              <a:t>*Don't say words in parenthesis. Only if more details are requested.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Right now you are looking at Dash. United's 1. Pinpoint Critical gaps in Customer Journey</a:t>
            </a:r>
          </a:p>
          <a:p>
            <a:r>
              <a:rPr lang="en-US"/>
              <a:t/>
            </a:r>
          </a:p>
          <a:p>
            <a:r>
              <a:rPr lang="en-US"/>
              <a:t>*Don't say words in parenthesis. Only if more details are requested.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 Matching Support Resources to Workload and Performance (Point to Issue distribution section on presentation)</a:t>
            </a:r>
          </a:p>
          <a:p>
            <a:r>
              <a:rPr lang="en-US"/>
              <a:t/>
            </a:r>
          </a:p>
          <a:p>
            <a:r>
              <a:rPr lang="en-US"/>
              <a:t>In conclusion as a team, the users will contribute to faster issue resolution (from identification to customer communication), higher customer satisfaction scores (especially for disrupted journeys), better operational efficiency (fewer manual processes more automated responses), reduced customer destination impact (fewer missed connections, shorter delays), and increased proactive communication (customers informed before problems affect them).</a:t>
            </a:r>
          </a:p>
          <a:p>
            <a:r>
              <a:rPr lang="en-US"/>
              <a:t/>
            </a:r>
          </a:p>
          <a:p>
            <a:r>
              <a:rPr lang="en-US"/>
              <a:t/>
            </a:r>
          </a:p>
          <a:p>
            <a:r>
              <a:rPr lang="en-US"/>
              <a:t>(As a Senior Customer Analytics Specialist, I need to cross-reference positive customer feedback trends in the AI-Powered Keyword Trend Analysis (e.g., "excellent service," "on time") with the operations team's performance metrics (Ops: 5.4h, 123 issues), so that I can validate which operational improvements are successfully driving positive customer sentiment and advocate for scaling those initiatives across the organization.)</a:t>
            </a:r>
          </a:p>
          <a:p>
            <a:r>
              <a:rPr lang="en-US"/>
              <a:t/>
            </a:r>
          </a:p>
          <a:p>
            <a:r>
              <a:rPr lang="en-US"/>
              <a:t>*Don't say words in parenthesis. Only if more details are requested.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 needed. only real reviews, no fluff</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30.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34.jpeg" Type="http://schemas.openxmlformats.org/officeDocument/2006/relationships/image"/><Relationship Id="rId4" Target="../media/image35.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2" Target="../notesSlides/notesSlide2.xml" Type="http://schemas.openxmlformats.org/officeDocument/2006/relationships/notesSlide"/><Relationship Id="rId3" Target="../media/image7.jpeg" Type="http://schemas.openxmlformats.org/officeDocument/2006/relationships/image"/><Relationship Id="rId4" Target="../media/image8.jpeg" Type="http://schemas.openxmlformats.org/officeDocument/2006/relationships/image"/><Relationship Id="rId5" Target="../media/image9.jpeg" Type="http://schemas.openxmlformats.org/officeDocument/2006/relationships/image"/><Relationship Id="rId6" Target="../media/image10.jpe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11.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3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3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5.png" Type="http://schemas.openxmlformats.org/officeDocument/2006/relationships/image"/><Relationship Id="rId13" Target="../media/image6.sv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3.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2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365942" y="5904967"/>
            <a:ext cx="7366020" cy="497532"/>
          </a:xfrm>
          <a:prstGeom prst="rect">
            <a:avLst/>
          </a:prstGeom>
        </p:spPr>
        <p:txBody>
          <a:bodyPr anchor="t" rtlCol="false" tIns="0" lIns="0" bIns="0" rIns="0">
            <a:spAutoFit/>
          </a:bodyPr>
          <a:lstStyle/>
          <a:p>
            <a:pPr algn="r">
              <a:lnSpc>
                <a:spcPts val="4130"/>
              </a:lnSpc>
            </a:pPr>
            <a:r>
              <a:rPr lang="en-US" sz="2950">
                <a:solidFill>
                  <a:srgbClr val="000000"/>
                </a:solidFill>
                <a:latin typeface="Antic"/>
                <a:ea typeface="Antic"/>
                <a:cs typeface="Antic"/>
                <a:sym typeface="Antic"/>
              </a:rPr>
              <a:t>Buil</a:t>
            </a:r>
            <a:r>
              <a:rPr lang="en-US" sz="2950">
                <a:solidFill>
                  <a:srgbClr val="000000"/>
                </a:solidFill>
                <a:latin typeface="Antic"/>
                <a:ea typeface="Antic"/>
                <a:cs typeface="Antic"/>
                <a:sym typeface="Antic"/>
              </a:rPr>
              <a:t>ding tomorrow on proven foundations.</a:t>
            </a:r>
          </a:p>
        </p:txBody>
      </p:sp>
      <p:sp>
        <p:nvSpPr>
          <p:cNvPr name="Freeform 3" id="3"/>
          <p:cNvSpPr/>
          <p:nvPr/>
        </p:nvSpPr>
        <p:spPr>
          <a:xfrm flipH="false" flipV="false" rot="0">
            <a:off x="5200371" y="3243634"/>
            <a:ext cx="2727528" cy="3199447"/>
          </a:xfrm>
          <a:custGeom>
            <a:avLst/>
            <a:gdLst/>
            <a:ahLst/>
            <a:cxnLst/>
            <a:rect r="r" b="b" t="t" l="l"/>
            <a:pathLst>
              <a:path h="3199447" w="2727528">
                <a:moveTo>
                  <a:pt x="0" y="0"/>
                </a:moveTo>
                <a:lnTo>
                  <a:pt x="2727529" y="0"/>
                </a:lnTo>
                <a:lnTo>
                  <a:pt x="2727529" y="3199446"/>
                </a:lnTo>
                <a:lnTo>
                  <a:pt x="0" y="31994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w="19050" cap="rnd">
            <a:solidFill>
              <a:srgbClr val="FF5757"/>
            </a:solidFill>
            <a:prstDash val="solid"/>
            <a:round/>
          </a:ln>
        </p:spPr>
      </p:sp>
      <p:sp>
        <p:nvSpPr>
          <p:cNvPr name="Freeform 4" id="4"/>
          <p:cNvSpPr/>
          <p:nvPr/>
        </p:nvSpPr>
        <p:spPr>
          <a:xfrm flipH="false" flipV="false" rot="0">
            <a:off x="-356004" y="2184848"/>
            <a:ext cx="9824085" cy="10287000"/>
          </a:xfrm>
          <a:custGeom>
            <a:avLst/>
            <a:gdLst/>
            <a:ahLst/>
            <a:cxnLst/>
            <a:rect r="r" b="b" t="t" l="l"/>
            <a:pathLst>
              <a:path h="10287000" w="9824085">
                <a:moveTo>
                  <a:pt x="0" y="0"/>
                </a:moveTo>
                <a:lnTo>
                  <a:pt x="9824085" y="0"/>
                </a:lnTo>
                <a:lnTo>
                  <a:pt x="9824085" y="10287000"/>
                </a:lnTo>
                <a:lnTo>
                  <a:pt x="0" y="10287000"/>
                </a:lnTo>
                <a:lnTo>
                  <a:pt x="0" y="0"/>
                </a:lnTo>
                <a:close/>
              </a:path>
            </a:pathLst>
          </a:custGeom>
          <a:blipFill>
            <a:blip r:embed="rId5">
              <a:alphaModFix amt="47000"/>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4556038" y="4681432"/>
            <a:ext cx="7312830" cy="1290210"/>
          </a:xfrm>
          <a:prstGeom prst="rect">
            <a:avLst/>
          </a:prstGeom>
        </p:spPr>
        <p:txBody>
          <a:bodyPr anchor="t" rtlCol="false" tIns="0" lIns="0" bIns="0" rIns="0">
            <a:spAutoFit/>
          </a:bodyPr>
          <a:lstStyle/>
          <a:p>
            <a:pPr algn="ctr">
              <a:lnSpc>
                <a:spcPts val="10604"/>
              </a:lnSpc>
              <a:spcBef>
                <a:spcPct val="0"/>
              </a:spcBef>
            </a:pPr>
            <a:r>
              <a:rPr lang="en-US" sz="7574" spc="4862">
                <a:solidFill>
                  <a:srgbClr val="000000"/>
                </a:solidFill>
                <a:latin typeface="Droid Serif"/>
                <a:ea typeface="Droid Serif"/>
                <a:cs typeface="Droid Serif"/>
                <a:sym typeface="Droid Serif"/>
              </a:rPr>
              <a:t>MET</a:t>
            </a:r>
            <a:r>
              <a:rPr lang="en-US" sz="7574" spc="4862">
                <a:solidFill>
                  <a:srgbClr val="004AAD"/>
                </a:solidFill>
                <a:latin typeface="Droid Serif"/>
                <a:ea typeface="Droid Serif"/>
                <a:cs typeface="Droid Serif"/>
                <a:sym typeface="Droid Serif"/>
              </a:rPr>
              <a:t>I</a:t>
            </a:r>
            <a:r>
              <a:rPr lang="en-US" sz="7574" spc="4862">
                <a:solidFill>
                  <a:srgbClr val="000000"/>
                </a:solidFill>
                <a:latin typeface="Droid Serif"/>
                <a:ea typeface="Droid Serif"/>
                <a:cs typeface="Droid Serif"/>
                <a:sym typeface="Droid Serif"/>
              </a:rPr>
              <a:t>S</a:t>
            </a:r>
          </a:p>
        </p:txBody>
      </p:sp>
      <p:sp>
        <p:nvSpPr>
          <p:cNvPr name="Freeform 6" id="6"/>
          <p:cNvSpPr/>
          <p:nvPr/>
        </p:nvSpPr>
        <p:spPr>
          <a:xfrm flipH="false" flipV="false" rot="0">
            <a:off x="-551094" y="2030895"/>
            <a:ext cx="9824085" cy="10287000"/>
          </a:xfrm>
          <a:custGeom>
            <a:avLst/>
            <a:gdLst/>
            <a:ahLst/>
            <a:cxnLst/>
            <a:rect r="r" b="b" t="t" l="l"/>
            <a:pathLst>
              <a:path h="10287000" w="9824085">
                <a:moveTo>
                  <a:pt x="0" y="0"/>
                </a:moveTo>
                <a:lnTo>
                  <a:pt x="9824085" y="0"/>
                </a:lnTo>
                <a:lnTo>
                  <a:pt x="9824085" y="10287000"/>
                </a:lnTo>
                <a:lnTo>
                  <a:pt x="0" y="10287000"/>
                </a:lnTo>
                <a:lnTo>
                  <a:pt x="0" y="0"/>
                </a:lnTo>
                <a:close/>
              </a:path>
            </a:pathLst>
          </a:custGeom>
          <a:blipFill>
            <a:blip r:embed="rId7">
              <a:alphaModFix amt="47000"/>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35722" y="216050"/>
            <a:ext cx="13511806" cy="9596918"/>
          </a:xfrm>
          <a:custGeom>
            <a:avLst/>
            <a:gdLst/>
            <a:ahLst/>
            <a:cxnLst/>
            <a:rect r="r" b="b" t="t" l="l"/>
            <a:pathLst>
              <a:path h="9596918" w="13511806">
                <a:moveTo>
                  <a:pt x="0" y="0"/>
                </a:moveTo>
                <a:lnTo>
                  <a:pt x="13511806" y="0"/>
                </a:lnTo>
                <a:lnTo>
                  <a:pt x="13511806" y="9596918"/>
                </a:lnTo>
                <a:lnTo>
                  <a:pt x="0" y="9596918"/>
                </a:lnTo>
                <a:lnTo>
                  <a:pt x="0" y="0"/>
                </a:lnTo>
                <a:close/>
              </a:path>
            </a:pathLst>
          </a:custGeom>
          <a:blipFill>
            <a:blip r:embed="rId2"/>
            <a:stretch>
              <a:fillRect l="-28004" t="-13861" r="0" b="-769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28708" y="1076325"/>
            <a:ext cx="4746583" cy="822991"/>
            <a:chOff x="0" y="0"/>
            <a:chExt cx="1157247" cy="200650"/>
          </a:xfrm>
        </p:grpSpPr>
        <p:sp>
          <p:nvSpPr>
            <p:cNvPr name="Freeform 3" id="3"/>
            <p:cNvSpPr/>
            <p:nvPr/>
          </p:nvSpPr>
          <p:spPr>
            <a:xfrm flipH="false" flipV="false" rot="0">
              <a:off x="0" y="0"/>
              <a:ext cx="1157247" cy="200650"/>
            </a:xfrm>
            <a:custGeom>
              <a:avLst/>
              <a:gdLst/>
              <a:ahLst/>
              <a:cxnLst/>
              <a:rect r="r" b="b" t="t" l="l"/>
              <a:pathLst>
                <a:path h="200650" w="1157247">
                  <a:moveTo>
                    <a:pt x="48932" y="0"/>
                  </a:moveTo>
                  <a:lnTo>
                    <a:pt x="1108316" y="0"/>
                  </a:lnTo>
                  <a:cubicBezTo>
                    <a:pt x="1121293" y="0"/>
                    <a:pt x="1133739" y="5155"/>
                    <a:pt x="1142916" y="14332"/>
                  </a:cubicBezTo>
                  <a:cubicBezTo>
                    <a:pt x="1152092" y="23508"/>
                    <a:pt x="1157247" y="35954"/>
                    <a:pt x="1157247" y="48932"/>
                  </a:cubicBezTo>
                  <a:lnTo>
                    <a:pt x="1157247" y="151719"/>
                  </a:lnTo>
                  <a:cubicBezTo>
                    <a:pt x="1157247" y="164696"/>
                    <a:pt x="1152092" y="177142"/>
                    <a:pt x="1142916" y="186319"/>
                  </a:cubicBezTo>
                  <a:cubicBezTo>
                    <a:pt x="1133739" y="195495"/>
                    <a:pt x="1121293" y="200650"/>
                    <a:pt x="1108316" y="200650"/>
                  </a:cubicBezTo>
                  <a:lnTo>
                    <a:pt x="48932" y="200650"/>
                  </a:lnTo>
                  <a:cubicBezTo>
                    <a:pt x="35954" y="200650"/>
                    <a:pt x="23508" y="195495"/>
                    <a:pt x="14332" y="186319"/>
                  </a:cubicBezTo>
                  <a:cubicBezTo>
                    <a:pt x="5155" y="177142"/>
                    <a:pt x="0" y="164696"/>
                    <a:pt x="0" y="151719"/>
                  </a:cubicBezTo>
                  <a:lnTo>
                    <a:pt x="0" y="48932"/>
                  </a:lnTo>
                  <a:cubicBezTo>
                    <a:pt x="0" y="35954"/>
                    <a:pt x="5155" y="23508"/>
                    <a:pt x="14332" y="14332"/>
                  </a:cubicBezTo>
                  <a:cubicBezTo>
                    <a:pt x="23508" y="5155"/>
                    <a:pt x="35954" y="0"/>
                    <a:pt x="48932" y="0"/>
                  </a:cubicBezTo>
                  <a:close/>
                </a:path>
              </a:pathLst>
            </a:custGeom>
            <a:solidFill>
              <a:srgbClr val="38B6FF"/>
            </a:solidFill>
            <a:ln w="19050" cap="rnd">
              <a:solidFill>
                <a:srgbClr val="000000"/>
              </a:solidFill>
              <a:prstDash val="solid"/>
              <a:round/>
            </a:ln>
          </p:spPr>
        </p:sp>
        <p:sp>
          <p:nvSpPr>
            <p:cNvPr name="TextBox 4" id="4"/>
            <p:cNvSpPr txBox="true"/>
            <p:nvPr/>
          </p:nvSpPr>
          <p:spPr>
            <a:xfrm>
              <a:off x="0" y="-38100"/>
              <a:ext cx="1157247" cy="238750"/>
            </a:xfrm>
            <a:prstGeom prst="rect">
              <a:avLst/>
            </a:prstGeom>
          </p:spPr>
          <p:txBody>
            <a:bodyPr anchor="ctr" rtlCol="false" tIns="50800" lIns="50800" bIns="50800" rIns="50800"/>
            <a:lstStyle/>
            <a:p>
              <a:pPr algn="ctr">
                <a:lnSpc>
                  <a:spcPts val="2520"/>
                </a:lnSpc>
              </a:pPr>
            </a:p>
          </p:txBody>
        </p:sp>
      </p:grpSp>
      <p:grpSp>
        <p:nvGrpSpPr>
          <p:cNvPr name="Group 5" id="5"/>
          <p:cNvGrpSpPr/>
          <p:nvPr/>
        </p:nvGrpSpPr>
        <p:grpSpPr>
          <a:xfrm rot="0">
            <a:off x="6923108" y="1076325"/>
            <a:ext cx="4746583" cy="822991"/>
            <a:chOff x="0" y="0"/>
            <a:chExt cx="1157247" cy="200650"/>
          </a:xfrm>
        </p:grpSpPr>
        <p:sp>
          <p:nvSpPr>
            <p:cNvPr name="Freeform 6" id="6"/>
            <p:cNvSpPr/>
            <p:nvPr/>
          </p:nvSpPr>
          <p:spPr>
            <a:xfrm flipH="false" flipV="false" rot="0">
              <a:off x="0" y="0"/>
              <a:ext cx="1157247" cy="200650"/>
            </a:xfrm>
            <a:custGeom>
              <a:avLst/>
              <a:gdLst/>
              <a:ahLst/>
              <a:cxnLst/>
              <a:rect r="r" b="b" t="t" l="l"/>
              <a:pathLst>
                <a:path h="200650" w="1157247">
                  <a:moveTo>
                    <a:pt x="48932" y="0"/>
                  </a:moveTo>
                  <a:lnTo>
                    <a:pt x="1108316" y="0"/>
                  </a:lnTo>
                  <a:cubicBezTo>
                    <a:pt x="1121293" y="0"/>
                    <a:pt x="1133739" y="5155"/>
                    <a:pt x="1142916" y="14332"/>
                  </a:cubicBezTo>
                  <a:cubicBezTo>
                    <a:pt x="1152092" y="23508"/>
                    <a:pt x="1157247" y="35954"/>
                    <a:pt x="1157247" y="48932"/>
                  </a:cubicBezTo>
                  <a:lnTo>
                    <a:pt x="1157247" y="151719"/>
                  </a:lnTo>
                  <a:cubicBezTo>
                    <a:pt x="1157247" y="164696"/>
                    <a:pt x="1152092" y="177142"/>
                    <a:pt x="1142916" y="186319"/>
                  </a:cubicBezTo>
                  <a:cubicBezTo>
                    <a:pt x="1133739" y="195495"/>
                    <a:pt x="1121293" y="200650"/>
                    <a:pt x="1108316" y="200650"/>
                  </a:cubicBezTo>
                  <a:lnTo>
                    <a:pt x="48932" y="200650"/>
                  </a:lnTo>
                  <a:cubicBezTo>
                    <a:pt x="35954" y="200650"/>
                    <a:pt x="23508" y="195495"/>
                    <a:pt x="14332" y="186319"/>
                  </a:cubicBezTo>
                  <a:cubicBezTo>
                    <a:pt x="5155" y="177142"/>
                    <a:pt x="0" y="164696"/>
                    <a:pt x="0" y="151719"/>
                  </a:cubicBezTo>
                  <a:lnTo>
                    <a:pt x="0" y="48932"/>
                  </a:lnTo>
                  <a:cubicBezTo>
                    <a:pt x="0" y="35954"/>
                    <a:pt x="5155" y="23508"/>
                    <a:pt x="14332" y="14332"/>
                  </a:cubicBezTo>
                  <a:cubicBezTo>
                    <a:pt x="23508" y="5155"/>
                    <a:pt x="35954" y="0"/>
                    <a:pt x="48932" y="0"/>
                  </a:cubicBezTo>
                  <a:close/>
                </a:path>
              </a:pathLst>
            </a:custGeom>
            <a:solidFill>
              <a:srgbClr val="FFFFFF"/>
            </a:solidFill>
            <a:ln w="19050" cap="rnd">
              <a:solidFill>
                <a:srgbClr val="000000"/>
              </a:solidFill>
              <a:prstDash val="solid"/>
              <a:round/>
            </a:ln>
          </p:spPr>
        </p:sp>
        <p:sp>
          <p:nvSpPr>
            <p:cNvPr name="TextBox 7" id="7"/>
            <p:cNvSpPr txBox="true"/>
            <p:nvPr/>
          </p:nvSpPr>
          <p:spPr>
            <a:xfrm>
              <a:off x="0" y="-38100"/>
              <a:ext cx="1157247" cy="238750"/>
            </a:xfrm>
            <a:prstGeom prst="rect">
              <a:avLst/>
            </a:prstGeom>
          </p:spPr>
          <p:txBody>
            <a:bodyPr anchor="ctr" rtlCol="false" tIns="50800" lIns="50800" bIns="50800" rIns="50800"/>
            <a:lstStyle/>
            <a:p>
              <a:pPr algn="ctr">
                <a:lnSpc>
                  <a:spcPts val="2520"/>
                </a:lnSpc>
              </a:pPr>
            </a:p>
          </p:txBody>
        </p:sp>
      </p:grpSp>
      <p:grpSp>
        <p:nvGrpSpPr>
          <p:cNvPr name="Group 8" id="8"/>
          <p:cNvGrpSpPr/>
          <p:nvPr/>
        </p:nvGrpSpPr>
        <p:grpSpPr>
          <a:xfrm rot="0">
            <a:off x="457200" y="1314265"/>
            <a:ext cx="5689600" cy="8513363"/>
            <a:chOff x="0" y="0"/>
            <a:chExt cx="1387161" cy="2075612"/>
          </a:xfrm>
        </p:grpSpPr>
        <p:sp>
          <p:nvSpPr>
            <p:cNvPr name="Freeform 9" id="9"/>
            <p:cNvSpPr/>
            <p:nvPr/>
          </p:nvSpPr>
          <p:spPr>
            <a:xfrm flipH="false" flipV="false" rot="0">
              <a:off x="0" y="0"/>
              <a:ext cx="1387161" cy="2075612"/>
            </a:xfrm>
            <a:custGeom>
              <a:avLst/>
              <a:gdLst/>
              <a:ahLst/>
              <a:cxnLst/>
              <a:rect r="r" b="b" t="t" l="l"/>
              <a:pathLst>
                <a:path h="2075612" w="1387161">
                  <a:moveTo>
                    <a:pt x="61232" y="0"/>
                  </a:moveTo>
                  <a:lnTo>
                    <a:pt x="1325929" y="0"/>
                  </a:lnTo>
                  <a:cubicBezTo>
                    <a:pt x="1359746" y="0"/>
                    <a:pt x="1387161" y="27415"/>
                    <a:pt x="1387161" y="61232"/>
                  </a:cubicBezTo>
                  <a:lnTo>
                    <a:pt x="1387161" y="2014380"/>
                  </a:lnTo>
                  <a:cubicBezTo>
                    <a:pt x="1387161" y="2030620"/>
                    <a:pt x="1380710" y="2046195"/>
                    <a:pt x="1369226" y="2057678"/>
                  </a:cubicBezTo>
                  <a:cubicBezTo>
                    <a:pt x="1357743" y="2069161"/>
                    <a:pt x="1342169" y="2075612"/>
                    <a:pt x="1325929" y="2075612"/>
                  </a:cubicBezTo>
                  <a:lnTo>
                    <a:pt x="61232" y="2075612"/>
                  </a:lnTo>
                  <a:cubicBezTo>
                    <a:pt x="44992" y="2075612"/>
                    <a:pt x="29418" y="2069161"/>
                    <a:pt x="17934" y="2057678"/>
                  </a:cubicBezTo>
                  <a:cubicBezTo>
                    <a:pt x="6451" y="2046195"/>
                    <a:pt x="0" y="2030620"/>
                    <a:pt x="0" y="2014380"/>
                  </a:cubicBezTo>
                  <a:lnTo>
                    <a:pt x="0" y="61232"/>
                  </a:lnTo>
                  <a:cubicBezTo>
                    <a:pt x="0" y="44992"/>
                    <a:pt x="6451" y="29418"/>
                    <a:pt x="17934" y="17934"/>
                  </a:cubicBezTo>
                  <a:cubicBezTo>
                    <a:pt x="29418" y="6451"/>
                    <a:pt x="44992" y="0"/>
                    <a:pt x="61232" y="0"/>
                  </a:cubicBezTo>
                  <a:close/>
                </a:path>
              </a:pathLst>
            </a:custGeom>
            <a:solidFill>
              <a:srgbClr val="FFFFFF"/>
            </a:solidFill>
            <a:ln w="19050" cap="rnd">
              <a:solidFill>
                <a:srgbClr val="000000"/>
              </a:solidFill>
              <a:prstDash val="solid"/>
              <a:round/>
            </a:ln>
          </p:spPr>
        </p:sp>
        <p:sp>
          <p:nvSpPr>
            <p:cNvPr name="TextBox 10" id="10"/>
            <p:cNvSpPr txBox="true"/>
            <p:nvPr/>
          </p:nvSpPr>
          <p:spPr>
            <a:xfrm>
              <a:off x="0" y="-38100"/>
              <a:ext cx="1387161" cy="2113712"/>
            </a:xfrm>
            <a:prstGeom prst="rect">
              <a:avLst/>
            </a:prstGeom>
          </p:spPr>
          <p:txBody>
            <a:bodyPr anchor="ctr" rtlCol="false" tIns="50800" lIns="50800" bIns="50800" rIns="50800"/>
            <a:lstStyle/>
            <a:p>
              <a:pPr algn="ctr">
                <a:lnSpc>
                  <a:spcPts val="2520"/>
                </a:lnSpc>
              </a:pPr>
            </a:p>
          </p:txBody>
        </p:sp>
      </p:grpSp>
      <p:grpSp>
        <p:nvGrpSpPr>
          <p:cNvPr name="Group 11" id="11"/>
          <p:cNvGrpSpPr/>
          <p:nvPr/>
        </p:nvGrpSpPr>
        <p:grpSpPr>
          <a:xfrm rot="0">
            <a:off x="6451600" y="1314265"/>
            <a:ext cx="5689600" cy="8513363"/>
            <a:chOff x="0" y="0"/>
            <a:chExt cx="1387161" cy="2075612"/>
          </a:xfrm>
        </p:grpSpPr>
        <p:sp>
          <p:nvSpPr>
            <p:cNvPr name="Freeform 12" id="12"/>
            <p:cNvSpPr/>
            <p:nvPr/>
          </p:nvSpPr>
          <p:spPr>
            <a:xfrm flipH="false" flipV="false" rot="0">
              <a:off x="0" y="0"/>
              <a:ext cx="1387161" cy="2075612"/>
            </a:xfrm>
            <a:custGeom>
              <a:avLst/>
              <a:gdLst/>
              <a:ahLst/>
              <a:cxnLst/>
              <a:rect r="r" b="b" t="t" l="l"/>
              <a:pathLst>
                <a:path h="2075612" w="1387161">
                  <a:moveTo>
                    <a:pt x="61232" y="0"/>
                  </a:moveTo>
                  <a:lnTo>
                    <a:pt x="1325929" y="0"/>
                  </a:lnTo>
                  <a:cubicBezTo>
                    <a:pt x="1359746" y="0"/>
                    <a:pt x="1387161" y="27415"/>
                    <a:pt x="1387161" y="61232"/>
                  </a:cubicBezTo>
                  <a:lnTo>
                    <a:pt x="1387161" y="2014380"/>
                  </a:lnTo>
                  <a:cubicBezTo>
                    <a:pt x="1387161" y="2030620"/>
                    <a:pt x="1380710" y="2046195"/>
                    <a:pt x="1369226" y="2057678"/>
                  </a:cubicBezTo>
                  <a:cubicBezTo>
                    <a:pt x="1357743" y="2069161"/>
                    <a:pt x="1342169" y="2075612"/>
                    <a:pt x="1325929" y="2075612"/>
                  </a:cubicBezTo>
                  <a:lnTo>
                    <a:pt x="61232" y="2075612"/>
                  </a:lnTo>
                  <a:cubicBezTo>
                    <a:pt x="44992" y="2075612"/>
                    <a:pt x="29418" y="2069161"/>
                    <a:pt x="17934" y="2057678"/>
                  </a:cubicBezTo>
                  <a:cubicBezTo>
                    <a:pt x="6451" y="2046195"/>
                    <a:pt x="0" y="2030620"/>
                    <a:pt x="0" y="2014380"/>
                  </a:cubicBezTo>
                  <a:lnTo>
                    <a:pt x="0" y="61232"/>
                  </a:lnTo>
                  <a:cubicBezTo>
                    <a:pt x="0" y="44992"/>
                    <a:pt x="6451" y="29418"/>
                    <a:pt x="17934" y="17934"/>
                  </a:cubicBezTo>
                  <a:cubicBezTo>
                    <a:pt x="29418" y="6451"/>
                    <a:pt x="44992" y="0"/>
                    <a:pt x="61232" y="0"/>
                  </a:cubicBezTo>
                  <a:close/>
                </a:path>
              </a:pathLst>
            </a:custGeom>
            <a:solidFill>
              <a:srgbClr val="38B6FF"/>
            </a:solidFill>
            <a:ln w="19050" cap="rnd">
              <a:solidFill>
                <a:srgbClr val="000000"/>
              </a:solidFill>
              <a:prstDash val="solid"/>
              <a:round/>
            </a:ln>
          </p:spPr>
        </p:sp>
        <p:sp>
          <p:nvSpPr>
            <p:cNvPr name="TextBox 13" id="13"/>
            <p:cNvSpPr txBox="true"/>
            <p:nvPr/>
          </p:nvSpPr>
          <p:spPr>
            <a:xfrm>
              <a:off x="0" y="-38100"/>
              <a:ext cx="1387161" cy="2113712"/>
            </a:xfrm>
            <a:prstGeom prst="rect">
              <a:avLst/>
            </a:prstGeom>
          </p:spPr>
          <p:txBody>
            <a:bodyPr anchor="ctr" rtlCol="false" tIns="50800" lIns="50800" bIns="50800" rIns="50800"/>
            <a:lstStyle/>
            <a:p>
              <a:pPr algn="ctr">
                <a:lnSpc>
                  <a:spcPts val="2520"/>
                </a:lnSpc>
              </a:pPr>
            </a:p>
            <a:p>
              <a:pPr algn="ctr">
                <a:lnSpc>
                  <a:spcPts val="2520"/>
                </a:lnSpc>
              </a:pPr>
            </a:p>
          </p:txBody>
        </p:sp>
      </p:grpSp>
      <p:grpSp>
        <p:nvGrpSpPr>
          <p:cNvPr name="Group 14" id="14"/>
          <p:cNvGrpSpPr/>
          <p:nvPr/>
        </p:nvGrpSpPr>
        <p:grpSpPr>
          <a:xfrm rot="0">
            <a:off x="12917508" y="1076325"/>
            <a:ext cx="4746583" cy="822991"/>
            <a:chOff x="0" y="0"/>
            <a:chExt cx="1157247" cy="200650"/>
          </a:xfrm>
        </p:grpSpPr>
        <p:sp>
          <p:nvSpPr>
            <p:cNvPr name="Freeform 15" id="15"/>
            <p:cNvSpPr/>
            <p:nvPr/>
          </p:nvSpPr>
          <p:spPr>
            <a:xfrm flipH="false" flipV="false" rot="0">
              <a:off x="0" y="0"/>
              <a:ext cx="1157247" cy="200650"/>
            </a:xfrm>
            <a:custGeom>
              <a:avLst/>
              <a:gdLst/>
              <a:ahLst/>
              <a:cxnLst/>
              <a:rect r="r" b="b" t="t" l="l"/>
              <a:pathLst>
                <a:path h="200650" w="1157247">
                  <a:moveTo>
                    <a:pt x="48932" y="0"/>
                  </a:moveTo>
                  <a:lnTo>
                    <a:pt x="1108316" y="0"/>
                  </a:lnTo>
                  <a:cubicBezTo>
                    <a:pt x="1121293" y="0"/>
                    <a:pt x="1133739" y="5155"/>
                    <a:pt x="1142916" y="14332"/>
                  </a:cubicBezTo>
                  <a:cubicBezTo>
                    <a:pt x="1152092" y="23508"/>
                    <a:pt x="1157247" y="35954"/>
                    <a:pt x="1157247" y="48932"/>
                  </a:cubicBezTo>
                  <a:lnTo>
                    <a:pt x="1157247" y="151719"/>
                  </a:lnTo>
                  <a:cubicBezTo>
                    <a:pt x="1157247" y="164696"/>
                    <a:pt x="1152092" y="177142"/>
                    <a:pt x="1142916" y="186319"/>
                  </a:cubicBezTo>
                  <a:cubicBezTo>
                    <a:pt x="1133739" y="195495"/>
                    <a:pt x="1121293" y="200650"/>
                    <a:pt x="1108316" y="200650"/>
                  </a:cubicBezTo>
                  <a:lnTo>
                    <a:pt x="48932" y="200650"/>
                  </a:lnTo>
                  <a:cubicBezTo>
                    <a:pt x="35954" y="200650"/>
                    <a:pt x="23508" y="195495"/>
                    <a:pt x="14332" y="186319"/>
                  </a:cubicBezTo>
                  <a:cubicBezTo>
                    <a:pt x="5155" y="177142"/>
                    <a:pt x="0" y="164696"/>
                    <a:pt x="0" y="151719"/>
                  </a:cubicBezTo>
                  <a:lnTo>
                    <a:pt x="0" y="48932"/>
                  </a:lnTo>
                  <a:cubicBezTo>
                    <a:pt x="0" y="35954"/>
                    <a:pt x="5155" y="23508"/>
                    <a:pt x="14332" y="14332"/>
                  </a:cubicBezTo>
                  <a:cubicBezTo>
                    <a:pt x="23508" y="5155"/>
                    <a:pt x="35954" y="0"/>
                    <a:pt x="48932" y="0"/>
                  </a:cubicBezTo>
                  <a:close/>
                </a:path>
              </a:pathLst>
            </a:custGeom>
            <a:solidFill>
              <a:srgbClr val="38B6FF"/>
            </a:solidFill>
            <a:ln w="19050" cap="rnd">
              <a:solidFill>
                <a:srgbClr val="000000"/>
              </a:solidFill>
              <a:prstDash val="solid"/>
              <a:round/>
            </a:ln>
          </p:spPr>
        </p:sp>
        <p:sp>
          <p:nvSpPr>
            <p:cNvPr name="TextBox 16" id="16"/>
            <p:cNvSpPr txBox="true"/>
            <p:nvPr/>
          </p:nvSpPr>
          <p:spPr>
            <a:xfrm>
              <a:off x="0" y="-38100"/>
              <a:ext cx="1157247" cy="238750"/>
            </a:xfrm>
            <a:prstGeom prst="rect">
              <a:avLst/>
            </a:prstGeom>
          </p:spPr>
          <p:txBody>
            <a:bodyPr anchor="ctr" rtlCol="false" tIns="50800" lIns="50800" bIns="50800" rIns="50800"/>
            <a:lstStyle/>
            <a:p>
              <a:pPr algn="ctr">
                <a:lnSpc>
                  <a:spcPts val="2520"/>
                </a:lnSpc>
              </a:pPr>
            </a:p>
          </p:txBody>
        </p:sp>
      </p:grpSp>
      <p:grpSp>
        <p:nvGrpSpPr>
          <p:cNvPr name="Group 17" id="17"/>
          <p:cNvGrpSpPr/>
          <p:nvPr/>
        </p:nvGrpSpPr>
        <p:grpSpPr>
          <a:xfrm rot="0">
            <a:off x="12436475" y="1314265"/>
            <a:ext cx="5689600" cy="8513363"/>
            <a:chOff x="0" y="0"/>
            <a:chExt cx="1387161" cy="2075612"/>
          </a:xfrm>
        </p:grpSpPr>
        <p:sp>
          <p:nvSpPr>
            <p:cNvPr name="Freeform 18" id="18"/>
            <p:cNvSpPr/>
            <p:nvPr/>
          </p:nvSpPr>
          <p:spPr>
            <a:xfrm flipH="false" flipV="false" rot="0">
              <a:off x="0" y="0"/>
              <a:ext cx="1387161" cy="2075612"/>
            </a:xfrm>
            <a:custGeom>
              <a:avLst/>
              <a:gdLst/>
              <a:ahLst/>
              <a:cxnLst/>
              <a:rect r="r" b="b" t="t" l="l"/>
              <a:pathLst>
                <a:path h="2075612" w="1387161">
                  <a:moveTo>
                    <a:pt x="61232" y="0"/>
                  </a:moveTo>
                  <a:lnTo>
                    <a:pt x="1325929" y="0"/>
                  </a:lnTo>
                  <a:cubicBezTo>
                    <a:pt x="1359746" y="0"/>
                    <a:pt x="1387161" y="27415"/>
                    <a:pt x="1387161" y="61232"/>
                  </a:cubicBezTo>
                  <a:lnTo>
                    <a:pt x="1387161" y="2014380"/>
                  </a:lnTo>
                  <a:cubicBezTo>
                    <a:pt x="1387161" y="2030620"/>
                    <a:pt x="1380710" y="2046195"/>
                    <a:pt x="1369226" y="2057678"/>
                  </a:cubicBezTo>
                  <a:cubicBezTo>
                    <a:pt x="1357743" y="2069161"/>
                    <a:pt x="1342169" y="2075612"/>
                    <a:pt x="1325929" y="2075612"/>
                  </a:cubicBezTo>
                  <a:lnTo>
                    <a:pt x="61232" y="2075612"/>
                  </a:lnTo>
                  <a:cubicBezTo>
                    <a:pt x="44992" y="2075612"/>
                    <a:pt x="29418" y="2069161"/>
                    <a:pt x="17934" y="2057678"/>
                  </a:cubicBezTo>
                  <a:cubicBezTo>
                    <a:pt x="6451" y="2046195"/>
                    <a:pt x="0" y="2030620"/>
                    <a:pt x="0" y="2014380"/>
                  </a:cubicBezTo>
                  <a:lnTo>
                    <a:pt x="0" y="61232"/>
                  </a:lnTo>
                  <a:cubicBezTo>
                    <a:pt x="0" y="44992"/>
                    <a:pt x="6451" y="29418"/>
                    <a:pt x="17934" y="17934"/>
                  </a:cubicBezTo>
                  <a:cubicBezTo>
                    <a:pt x="29418" y="6451"/>
                    <a:pt x="44992" y="0"/>
                    <a:pt x="61232" y="0"/>
                  </a:cubicBezTo>
                  <a:close/>
                </a:path>
              </a:pathLst>
            </a:custGeom>
            <a:solidFill>
              <a:srgbClr val="FFFFFF"/>
            </a:solidFill>
            <a:ln w="19050" cap="rnd">
              <a:solidFill>
                <a:srgbClr val="000000"/>
              </a:solidFill>
              <a:prstDash val="solid"/>
              <a:round/>
            </a:ln>
          </p:spPr>
        </p:sp>
        <p:sp>
          <p:nvSpPr>
            <p:cNvPr name="TextBox 19" id="19"/>
            <p:cNvSpPr txBox="true"/>
            <p:nvPr/>
          </p:nvSpPr>
          <p:spPr>
            <a:xfrm>
              <a:off x="0" y="-38100"/>
              <a:ext cx="1387161" cy="2113712"/>
            </a:xfrm>
            <a:prstGeom prst="rect">
              <a:avLst/>
            </a:prstGeom>
          </p:spPr>
          <p:txBody>
            <a:bodyPr anchor="ctr" rtlCol="false" tIns="50800" lIns="50800" bIns="50800" rIns="50800"/>
            <a:lstStyle/>
            <a:p>
              <a:pPr algn="ctr">
                <a:lnSpc>
                  <a:spcPts val="2520"/>
                </a:lnSpc>
              </a:pPr>
            </a:p>
          </p:txBody>
        </p:sp>
      </p:grpSp>
      <p:grpSp>
        <p:nvGrpSpPr>
          <p:cNvPr name="Group 20" id="20"/>
          <p:cNvGrpSpPr/>
          <p:nvPr/>
        </p:nvGrpSpPr>
        <p:grpSpPr>
          <a:xfrm rot="0">
            <a:off x="740955" y="1537849"/>
            <a:ext cx="5122090" cy="3391651"/>
            <a:chOff x="0" y="0"/>
            <a:chExt cx="734587" cy="486415"/>
          </a:xfrm>
        </p:grpSpPr>
        <p:sp>
          <p:nvSpPr>
            <p:cNvPr name="Freeform 21" id="21"/>
            <p:cNvSpPr/>
            <p:nvPr/>
          </p:nvSpPr>
          <p:spPr>
            <a:xfrm flipH="false" flipV="false" rot="0">
              <a:off x="0" y="0"/>
              <a:ext cx="734587" cy="486415"/>
            </a:xfrm>
            <a:custGeom>
              <a:avLst/>
              <a:gdLst/>
              <a:ahLst/>
              <a:cxnLst/>
              <a:rect r="r" b="b" t="t" l="l"/>
              <a:pathLst>
                <a:path h="486415" w="734587">
                  <a:moveTo>
                    <a:pt x="46856" y="0"/>
                  </a:moveTo>
                  <a:lnTo>
                    <a:pt x="687731" y="0"/>
                  </a:lnTo>
                  <a:cubicBezTo>
                    <a:pt x="700158" y="0"/>
                    <a:pt x="712076" y="4937"/>
                    <a:pt x="720864" y="13724"/>
                  </a:cubicBezTo>
                  <a:cubicBezTo>
                    <a:pt x="729651" y="22511"/>
                    <a:pt x="734587" y="34429"/>
                    <a:pt x="734587" y="46856"/>
                  </a:cubicBezTo>
                  <a:lnTo>
                    <a:pt x="734587" y="439560"/>
                  </a:lnTo>
                  <a:cubicBezTo>
                    <a:pt x="734587" y="465437"/>
                    <a:pt x="713609" y="486415"/>
                    <a:pt x="687731" y="486415"/>
                  </a:cubicBezTo>
                  <a:lnTo>
                    <a:pt x="46856" y="486415"/>
                  </a:lnTo>
                  <a:cubicBezTo>
                    <a:pt x="20978" y="486415"/>
                    <a:pt x="0" y="465437"/>
                    <a:pt x="0" y="439560"/>
                  </a:cubicBezTo>
                  <a:lnTo>
                    <a:pt x="0" y="46856"/>
                  </a:lnTo>
                  <a:cubicBezTo>
                    <a:pt x="0" y="34429"/>
                    <a:pt x="4937" y="22511"/>
                    <a:pt x="13724" y="13724"/>
                  </a:cubicBezTo>
                  <a:cubicBezTo>
                    <a:pt x="22511" y="4937"/>
                    <a:pt x="34429" y="0"/>
                    <a:pt x="46856" y="0"/>
                  </a:cubicBezTo>
                  <a:close/>
                </a:path>
              </a:pathLst>
            </a:custGeom>
            <a:blipFill>
              <a:blip r:embed="rId2"/>
              <a:stretch>
                <a:fillRect l="0" t="-8081" r="0" b="-118861"/>
              </a:stretch>
            </a:blipFill>
            <a:ln w="19050" cap="rnd">
              <a:solidFill>
                <a:srgbClr val="000000"/>
              </a:solidFill>
              <a:prstDash val="solid"/>
              <a:round/>
            </a:ln>
          </p:spPr>
        </p:sp>
      </p:grpSp>
      <p:grpSp>
        <p:nvGrpSpPr>
          <p:cNvPr name="Group 22" id="22"/>
          <p:cNvGrpSpPr/>
          <p:nvPr/>
        </p:nvGrpSpPr>
        <p:grpSpPr>
          <a:xfrm rot="0">
            <a:off x="727560" y="7940854"/>
            <a:ext cx="1615075" cy="624199"/>
            <a:chOff x="0" y="0"/>
            <a:chExt cx="393766" cy="152184"/>
          </a:xfrm>
        </p:grpSpPr>
        <p:sp>
          <p:nvSpPr>
            <p:cNvPr name="Freeform 23" id="23"/>
            <p:cNvSpPr/>
            <p:nvPr/>
          </p:nvSpPr>
          <p:spPr>
            <a:xfrm flipH="false" flipV="false" rot="0">
              <a:off x="0" y="0"/>
              <a:ext cx="393766" cy="152184"/>
            </a:xfrm>
            <a:custGeom>
              <a:avLst/>
              <a:gdLst/>
              <a:ahLst/>
              <a:cxnLst/>
              <a:rect r="r" b="b" t="t" l="l"/>
              <a:pathLst>
                <a:path h="152184" w="393766">
                  <a:moveTo>
                    <a:pt x="76092" y="0"/>
                  </a:moveTo>
                  <a:lnTo>
                    <a:pt x="317674" y="0"/>
                  </a:lnTo>
                  <a:cubicBezTo>
                    <a:pt x="337855" y="0"/>
                    <a:pt x="357209" y="8017"/>
                    <a:pt x="371479" y="22287"/>
                  </a:cubicBezTo>
                  <a:cubicBezTo>
                    <a:pt x="385749" y="36557"/>
                    <a:pt x="393766" y="55911"/>
                    <a:pt x="393766" y="76092"/>
                  </a:cubicBezTo>
                  <a:lnTo>
                    <a:pt x="393766" y="76092"/>
                  </a:lnTo>
                  <a:cubicBezTo>
                    <a:pt x="393766" y="118116"/>
                    <a:pt x="359698" y="152184"/>
                    <a:pt x="317674" y="152184"/>
                  </a:cubicBezTo>
                  <a:lnTo>
                    <a:pt x="76092" y="152184"/>
                  </a:lnTo>
                  <a:cubicBezTo>
                    <a:pt x="34067" y="152184"/>
                    <a:pt x="0" y="118116"/>
                    <a:pt x="0" y="76092"/>
                  </a:cubicBezTo>
                  <a:lnTo>
                    <a:pt x="0" y="76092"/>
                  </a:lnTo>
                  <a:cubicBezTo>
                    <a:pt x="0" y="34067"/>
                    <a:pt x="34067" y="0"/>
                    <a:pt x="76092" y="0"/>
                  </a:cubicBezTo>
                  <a:close/>
                </a:path>
              </a:pathLst>
            </a:custGeom>
            <a:solidFill>
              <a:srgbClr val="38B6FF"/>
            </a:solidFill>
            <a:ln w="19050" cap="rnd">
              <a:solidFill>
                <a:srgbClr val="000000"/>
              </a:solidFill>
              <a:prstDash val="solid"/>
              <a:round/>
            </a:ln>
          </p:spPr>
        </p:sp>
        <p:sp>
          <p:nvSpPr>
            <p:cNvPr name="TextBox 24" id="24"/>
            <p:cNvSpPr txBox="true"/>
            <p:nvPr/>
          </p:nvSpPr>
          <p:spPr>
            <a:xfrm>
              <a:off x="0" y="-38100"/>
              <a:ext cx="393766" cy="190284"/>
            </a:xfrm>
            <a:prstGeom prst="rect">
              <a:avLst/>
            </a:prstGeom>
          </p:spPr>
          <p:txBody>
            <a:bodyPr anchor="ctr" rtlCol="false" tIns="50800" lIns="50800" bIns="50800" rIns="50800"/>
            <a:lstStyle/>
            <a:p>
              <a:pPr algn="ctr" marL="0" indent="0" lvl="0">
                <a:lnSpc>
                  <a:spcPts val="2520"/>
                </a:lnSpc>
                <a:spcBef>
                  <a:spcPct val="0"/>
                </a:spcBef>
              </a:pPr>
              <a:r>
                <a:rPr lang="en-US" b="true" sz="1800">
                  <a:solidFill>
                    <a:srgbClr val="000000"/>
                  </a:solidFill>
                  <a:latin typeface="HK Grotesk Bold"/>
                  <a:ea typeface="HK Grotesk Bold"/>
                  <a:cs typeface="HK Grotesk Bold"/>
                  <a:sym typeface="HK Grotesk Bold"/>
                </a:rPr>
                <a:t>Age : 34</a:t>
              </a:r>
            </a:p>
          </p:txBody>
        </p:sp>
      </p:grpSp>
      <p:grpSp>
        <p:nvGrpSpPr>
          <p:cNvPr name="Group 25" id="25"/>
          <p:cNvGrpSpPr/>
          <p:nvPr/>
        </p:nvGrpSpPr>
        <p:grpSpPr>
          <a:xfrm rot="0">
            <a:off x="2483546" y="7879159"/>
            <a:ext cx="3377596" cy="747587"/>
            <a:chOff x="0" y="0"/>
            <a:chExt cx="823480" cy="182267"/>
          </a:xfrm>
        </p:grpSpPr>
        <p:sp>
          <p:nvSpPr>
            <p:cNvPr name="Freeform 26" id="26"/>
            <p:cNvSpPr/>
            <p:nvPr/>
          </p:nvSpPr>
          <p:spPr>
            <a:xfrm flipH="false" flipV="false" rot="0">
              <a:off x="0" y="0"/>
              <a:ext cx="823480" cy="182267"/>
            </a:xfrm>
            <a:custGeom>
              <a:avLst/>
              <a:gdLst/>
              <a:ahLst/>
              <a:cxnLst/>
              <a:rect r="r" b="b" t="t" l="l"/>
              <a:pathLst>
                <a:path h="182267" w="823480">
                  <a:moveTo>
                    <a:pt x="91133" y="0"/>
                  </a:moveTo>
                  <a:lnTo>
                    <a:pt x="732346" y="0"/>
                  </a:lnTo>
                  <a:cubicBezTo>
                    <a:pt x="756516" y="0"/>
                    <a:pt x="779696" y="9602"/>
                    <a:pt x="796787" y="26692"/>
                  </a:cubicBezTo>
                  <a:cubicBezTo>
                    <a:pt x="813878" y="43783"/>
                    <a:pt x="823480" y="66963"/>
                    <a:pt x="823480" y="91133"/>
                  </a:cubicBezTo>
                  <a:lnTo>
                    <a:pt x="823480" y="91133"/>
                  </a:lnTo>
                  <a:cubicBezTo>
                    <a:pt x="823480" y="141465"/>
                    <a:pt x="782678" y="182267"/>
                    <a:pt x="732346" y="182267"/>
                  </a:cubicBezTo>
                  <a:lnTo>
                    <a:pt x="91133" y="182267"/>
                  </a:lnTo>
                  <a:cubicBezTo>
                    <a:pt x="40802" y="182267"/>
                    <a:pt x="0" y="141465"/>
                    <a:pt x="0" y="91133"/>
                  </a:cubicBezTo>
                  <a:lnTo>
                    <a:pt x="0" y="91133"/>
                  </a:lnTo>
                  <a:cubicBezTo>
                    <a:pt x="0" y="40802"/>
                    <a:pt x="40802" y="0"/>
                    <a:pt x="91133" y="0"/>
                  </a:cubicBezTo>
                  <a:close/>
                </a:path>
              </a:pathLst>
            </a:custGeom>
            <a:solidFill>
              <a:srgbClr val="38B6FF"/>
            </a:solidFill>
            <a:ln w="19050" cap="rnd">
              <a:solidFill>
                <a:srgbClr val="000000"/>
              </a:solidFill>
              <a:prstDash val="solid"/>
              <a:round/>
            </a:ln>
          </p:spPr>
        </p:sp>
        <p:sp>
          <p:nvSpPr>
            <p:cNvPr name="TextBox 27" id="27"/>
            <p:cNvSpPr txBox="true"/>
            <p:nvPr/>
          </p:nvSpPr>
          <p:spPr>
            <a:xfrm>
              <a:off x="0" y="-28575"/>
              <a:ext cx="823480" cy="210842"/>
            </a:xfrm>
            <a:prstGeom prst="rect">
              <a:avLst/>
            </a:prstGeom>
          </p:spPr>
          <p:txBody>
            <a:bodyPr anchor="ctr" rtlCol="false" tIns="50800" lIns="50800" bIns="50800" rIns="50800"/>
            <a:lstStyle/>
            <a:p>
              <a:pPr algn="ctr" marL="0" indent="0" lvl="0">
                <a:lnSpc>
                  <a:spcPts val="2380"/>
                </a:lnSpc>
                <a:spcBef>
                  <a:spcPct val="0"/>
                </a:spcBef>
              </a:pPr>
              <a:r>
                <a:rPr lang="en-US" b="true" sz="1700">
                  <a:solidFill>
                    <a:srgbClr val="000000"/>
                  </a:solidFill>
                  <a:latin typeface="HK Grotesk Bold"/>
                  <a:ea typeface="HK Grotesk Bold"/>
                  <a:cs typeface="HK Grotesk Bold"/>
                  <a:sym typeface="HK Grotesk Bold"/>
                </a:rPr>
                <a:t>Customer Service Team Supervisor</a:t>
              </a:r>
            </a:p>
          </p:txBody>
        </p:sp>
      </p:grpSp>
      <p:grpSp>
        <p:nvGrpSpPr>
          <p:cNvPr name="Group 28" id="28"/>
          <p:cNvGrpSpPr/>
          <p:nvPr/>
        </p:nvGrpSpPr>
        <p:grpSpPr>
          <a:xfrm rot="0">
            <a:off x="727560" y="8731451"/>
            <a:ext cx="5133582" cy="624199"/>
            <a:chOff x="0" y="0"/>
            <a:chExt cx="1251600" cy="152184"/>
          </a:xfrm>
        </p:grpSpPr>
        <p:sp>
          <p:nvSpPr>
            <p:cNvPr name="Freeform 29" id="29"/>
            <p:cNvSpPr/>
            <p:nvPr/>
          </p:nvSpPr>
          <p:spPr>
            <a:xfrm flipH="false" flipV="false" rot="0">
              <a:off x="0" y="0"/>
              <a:ext cx="1251600" cy="152184"/>
            </a:xfrm>
            <a:custGeom>
              <a:avLst/>
              <a:gdLst/>
              <a:ahLst/>
              <a:cxnLst/>
              <a:rect r="r" b="b" t="t" l="l"/>
              <a:pathLst>
                <a:path h="152184" w="1251600">
                  <a:moveTo>
                    <a:pt x="76092" y="0"/>
                  </a:moveTo>
                  <a:lnTo>
                    <a:pt x="1175508" y="0"/>
                  </a:lnTo>
                  <a:cubicBezTo>
                    <a:pt x="1195689" y="0"/>
                    <a:pt x="1215043" y="8017"/>
                    <a:pt x="1229313" y="22287"/>
                  </a:cubicBezTo>
                  <a:cubicBezTo>
                    <a:pt x="1243583" y="36557"/>
                    <a:pt x="1251600" y="55911"/>
                    <a:pt x="1251600" y="76092"/>
                  </a:cubicBezTo>
                  <a:lnTo>
                    <a:pt x="1251600" y="76092"/>
                  </a:lnTo>
                  <a:cubicBezTo>
                    <a:pt x="1251600" y="118116"/>
                    <a:pt x="1217533" y="152184"/>
                    <a:pt x="1175508" y="152184"/>
                  </a:cubicBezTo>
                  <a:lnTo>
                    <a:pt x="76092" y="152184"/>
                  </a:lnTo>
                  <a:cubicBezTo>
                    <a:pt x="34067" y="152184"/>
                    <a:pt x="0" y="118116"/>
                    <a:pt x="0" y="76092"/>
                  </a:cubicBezTo>
                  <a:lnTo>
                    <a:pt x="0" y="76092"/>
                  </a:lnTo>
                  <a:cubicBezTo>
                    <a:pt x="0" y="34067"/>
                    <a:pt x="34067" y="0"/>
                    <a:pt x="76092" y="0"/>
                  </a:cubicBezTo>
                  <a:close/>
                </a:path>
              </a:pathLst>
            </a:custGeom>
            <a:solidFill>
              <a:srgbClr val="38B6FF"/>
            </a:solidFill>
            <a:ln w="19050" cap="rnd">
              <a:solidFill>
                <a:srgbClr val="000000"/>
              </a:solidFill>
              <a:prstDash val="solid"/>
              <a:round/>
            </a:ln>
          </p:spPr>
        </p:sp>
        <p:sp>
          <p:nvSpPr>
            <p:cNvPr name="TextBox 30" id="30"/>
            <p:cNvSpPr txBox="true"/>
            <p:nvPr/>
          </p:nvSpPr>
          <p:spPr>
            <a:xfrm>
              <a:off x="0" y="-38100"/>
              <a:ext cx="1251600" cy="190284"/>
            </a:xfrm>
            <a:prstGeom prst="rect">
              <a:avLst/>
            </a:prstGeom>
          </p:spPr>
          <p:txBody>
            <a:bodyPr anchor="ctr" rtlCol="false" tIns="50800" lIns="50800" bIns="50800" rIns="50800"/>
            <a:lstStyle/>
            <a:p>
              <a:pPr algn="ctr" marL="0" indent="0" lvl="0">
                <a:lnSpc>
                  <a:spcPts val="2520"/>
                </a:lnSpc>
                <a:spcBef>
                  <a:spcPct val="0"/>
                </a:spcBef>
              </a:pPr>
              <a:r>
                <a:rPr lang="en-US" b="true" sz="1800">
                  <a:solidFill>
                    <a:srgbClr val="000000"/>
                  </a:solidFill>
                  <a:latin typeface="HK Grotesk Bold"/>
                  <a:ea typeface="HK Grotesk Bold"/>
                  <a:cs typeface="HK Grotesk Bold"/>
                  <a:sym typeface="HK Grotesk Bold"/>
                </a:rPr>
                <a:t>Chicago, IL (United HQ)</a:t>
              </a:r>
            </a:p>
          </p:txBody>
        </p:sp>
      </p:grpSp>
      <p:sp>
        <p:nvSpPr>
          <p:cNvPr name="AutoShape 31" id="31"/>
          <p:cNvSpPr/>
          <p:nvPr/>
        </p:nvSpPr>
        <p:spPr>
          <a:xfrm flipV="true">
            <a:off x="6923108" y="2949179"/>
            <a:ext cx="4746583" cy="0"/>
          </a:xfrm>
          <a:prstGeom prst="line">
            <a:avLst/>
          </a:prstGeom>
          <a:ln cap="flat" w="9525">
            <a:solidFill>
              <a:srgbClr val="000000"/>
            </a:solidFill>
            <a:prstDash val="solid"/>
            <a:headEnd type="none" len="sm" w="sm"/>
            <a:tailEnd type="none" len="sm" w="sm"/>
          </a:ln>
        </p:spPr>
      </p:sp>
      <p:sp>
        <p:nvSpPr>
          <p:cNvPr name="AutoShape 32" id="32"/>
          <p:cNvSpPr/>
          <p:nvPr/>
        </p:nvSpPr>
        <p:spPr>
          <a:xfrm flipV="true">
            <a:off x="6923108" y="4157370"/>
            <a:ext cx="4746583" cy="0"/>
          </a:xfrm>
          <a:prstGeom prst="line">
            <a:avLst/>
          </a:prstGeom>
          <a:ln cap="flat" w="9525">
            <a:solidFill>
              <a:srgbClr val="000000"/>
            </a:solidFill>
            <a:prstDash val="solid"/>
            <a:headEnd type="none" len="sm" w="sm"/>
            <a:tailEnd type="none" len="sm" w="sm"/>
          </a:ln>
        </p:spPr>
      </p:sp>
      <p:sp>
        <p:nvSpPr>
          <p:cNvPr name="AutoShape 33" id="33"/>
          <p:cNvSpPr/>
          <p:nvPr/>
        </p:nvSpPr>
        <p:spPr>
          <a:xfrm>
            <a:off x="6923108" y="5365561"/>
            <a:ext cx="4746583" cy="0"/>
          </a:xfrm>
          <a:prstGeom prst="line">
            <a:avLst/>
          </a:prstGeom>
          <a:ln cap="flat" w="9525">
            <a:solidFill>
              <a:srgbClr val="000000"/>
            </a:solidFill>
            <a:prstDash val="solid"/>
            <a:headEnd type="none" len="sm" w="sm"/>
            <a:tailEnd type="none" len="sm" w="sm"/>
          </a:ln>
        </p:spPr>
      </p:sp>
      <p:grpSp>
        <p:nvGrpSpPr>
          <p:cNvPr name="Group 34" id="34"/>
          <p:cNvGrpSpPr/>
          <p:nvPr/>
        </p:nvGrpSpPr>
        <p:grpSpPr>
          <a:xfrm rot="0">
            <a:off x="12917508" y="5962723"/>
            <a:ext cx="2109310" cy="2109310"/>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50273"/>
              </a:stretch>
            </a:blipFill>
            <a:ln w="19050" cap="sq">
              <a:solidFill>
                <a:srgbClr val="000000"/>
              </a:solidFill>
              <a:prstDash val="solid"/>
              <a:miter/>
            </a:ln>
          </p:spPr>
        </p:sp>
      </p:grpSp>
      <p:sp>
        <p:nvSpPr>
          <p:cNvPr name="TextBox 36" id="36"/>
          <p:cNvSpPr txBox="true"/>
          <p:nvPr/>
        </p:nvSpPr>
        <p:spPr>
          <a:xfrm rot="0">
            <a:off x="928708" y="5682036"/>
            <a:ext cx="4864868" cy="1745331"/>
          </a:xfrm>
          <a:prstGeom prst="rect">
            <a:avLst/>
          </a:prstGeom>
        </p:spPr>
        <p:txBody>
          <a:bodyPr anchor="t" rtlCol="false" tIns="0" lIns="0" bIns="0" rIns="0">
            <a:spAutoFit/>
          </a:bodyPr>
          <a:lstStyle/>
          <a:p>
            <a:pPr algn="l">
              <a:lnSpc>
                <a:spcPts val="6941"/>
              </a:lnSpc>
            </a:pPr>
            <a:r>
              <a:rPr lang="en-US" sz="5509" b="true">
                <a:solidFill>
                  <a:srgbClr val="000000"/>
                </a:solidFill>
                <a:latin typeface="Glock Grotesk 2.0 Bold"/>
                <a:ea typeface="Glock Grotesk 2.0 Bold"/>
                <a:cs typeface="Glock Grotesk 2.0 Bold"/>
                <a:sym typeface="Glock Grotesk 2.0 Bold"/>
              </a:rPr>
              <a:t>Jennifer Thompson</a:t>
            </a:r>
          </a:p>
        </p:txBody>
      </p:sp>
      <p:sp>
        <p:nvSpPr>
          <p:cNvPr name="TextBox 37" id="37"/>
          <p:cNvSpPr txBox="true"/>
          <p:nvPr/>
        </p:nvSpPr>
        <p:spPr>
          <a:xfrm rot="0">
            <a:off x="7068438" y="1939455"/>
            <a:ext cx="3574162" cy="361983"/>
          </a:xfrm>
          <a:prstGeom prst="rect">
            <a:avLst/>
          </a:prstGeom>
        </p:spPr>
        <p:txBody>
          <a:bodyPr anchor="t" rtlCol="false" tIns="0" lIns="0" bIns="0" rIns="0">
            <a:spAutoFit/>
          </a:bodyPr>
          <a:lstStyle/>
          <a:p>
            <a:pPr algn="l">
              <a:lnSpc>
                <a:spcPts val="2520"/>
              </a:lnSpc>
            </a:pPr>
            <a:r>
              <a:rPr lang="en-US" sz="2100">
                <a:solidFill>
                  <a:srgbClr val="000000"/>
                </a:solidFill>
                <a:latin typeface="Akzidenz-Grotesk"/>
                <a:ea typeface="Akzidenz-Grotesk"/>
                <a:cs typeface="Akzidenz-Grotesk"/>
                <a:sym typeface="Akzidenz-Grotesk"/>
              </a:rPr>
              <a:t>Ed</a:t>
            </a:r>
            <a:r>
              <a:rPr lang="en-US" sz="2100">
                <a:solidFill>
                  <a:srgbClr val="000000"/>
                </a:solidFill>
                <a:latin typeface="Akzidenz-Grotesk"/>
                <a:ea typeface="Akzidenz-Grotesk"/>
                <a:cs typeface="Akzidenz-Grotesk"/>
                <a:sym typeface="Akzidenz-Grotesk"/>
              </a:rPr>
              <a:t>ucation</a:t>
            </a:r>
          </a:p>
        </p:txBody>
      </p:sp>
      <p:sp>
        <p:nvSpPr>
          <p:cNvPr name="TextBox 38" id="38"/>
          <p:cNvSpPr txBox="true"/>
          <p:nvPr/>
        </p:nvSpPr>
        <p:spPr>
          <a:xfrm rot="0">
            <a:off x="12922250" y="1782309"/>
            <a:ext cx="4601254" cy="361950"/>
          </a:xfrm>
          <a:prstGeom prst="rect">
            <a:avLst/>
          </a:prstGeom>
        </p:spPr>
        <p:txBody>
          <a:bodyPr anchor="t" rtlCol="false" tIns="0" lIns="0" bIns="0" rIns="0">
            <a:spAutoFit/>
          </a:bodyPr>
          <a:lstStyle/>
          <a:p>
            <a:pPr algn="l">
              <a:lnSpc>
                <a:spcPts val="2520"/>
              </a:lnSpc>
            </a:pPr>
            <a:r>
              <a:rPr lang="en-US" sz="2100">
                <a:solidFill>
                  <a:srgbClr val="000000"/>
                </a:solidFill>
                <a:latin typeface="Akzidenz-Grotesk"/>
                <a:ea typeface="Akzidenz-Grotesk"/>
                <a:cs typeface="Akzidenz-Grotesk"/>
                <a:sym typeface="Akzidenz-Grotesk"/>
              </a:rPr>
              <a:t>Motivation</a:t>
            </a:r>
          </a:p>
        </p:txBody>
      </p:sp>
      <p:sp>
        <p:nvSpPr>
          <p:cNvPr name="TextBox 39" id="39"/>
          <p:cNvSpPr txBox="true"/>
          <p:nvPr/>
        </p:nvSpPr>
        <p:spPr>
          <a:xfrm rot="0">
            <a:off x="7068438" y="3168262"/>
            <a:ext cx="4601254" cy="361983"/>
          </a:xfrm>
          <a:prstGeom prst="rect">
            <a:avLst/>
          </a:prstGeom>
        </p:spPr>
        <p:txBody>
          <a:bodyPr anchor="t" rtlCol="false" tIns="0" lIns="0" bIns="0" rIns="0">
            <a:spAutoFit/>
          </a:bodyPr>
          <a:lstStyle/>
          <a:p>
            <a:pPr algn="l">
              <a:lnSpc>
                <a:spcPts val="2520"/>
              </a:lnSpc>
            </a:pPr>
            <a:r>
              <a:rPr lang="en-US" sz="2100">
                <a:solidFill>
                  <a:srgbClr val="000000"/>
                </a:solidFill>
                <a:latin typeface="Akzidenz-Grotesk"/>
                <a:ea typeface="Akzidenz-Grotesk"/>
                <a:cs typeface="Akzidenz-Grotesk"/>
                <a:sym typeface="Akzidenz-Grotesk"/>
              </a:rPr>
              <a:t>In</a:t>
            </a:r>
            <a:r>
              <a:rPr lang="en-US" sz="2100">
                <a:solidFill>
                  <a:srgbClr val="000000"/>
                </a:solidFill>
                <a:latin typeface="Akzidenz-Grotesk"/>
                <a:ea typeface="Akzidenz-Grotesk"/>
                <a:cs typeface="Akzidenz-Grotesk"/>
                <a:sym typeface="Akzidenz-Grotesk"/>
              </a:rPr>
              <a:t>come</a:t>
            </a:r>
          </a:p>
        </p:txBody>
      </p:sp>
      <p:sp>
        <p:nvSpPr>
          <p:cNvPr name="TextBox 40" id="40"/>
          <p:cNvSpPr txBox="true"/>
          <p:nvPr/>
        </p:nvSpPr>
        <p:spPr>
          <a:xfrm rot="0">
            <a:off x="7068438" y="4355837"/>
            <a:ext cx="3574162" cy="361950"/>
          </a:xfrm>
          <a:prstGeom prst="rect">
            <a:avLst/>
          </a:prstGeom>
        </p:spPr>
        <p:txBody>
          <a:bodyPr anchor="t" rtlCol="false" tIns="0" lIns="0" bIns="0" rIns="0">
            <a:spAutoFit/>
          </a:bodyPr>
          <a:lstStyle/>
          <a:p>
            <a:pPr algn="l">
              <a:lnSpc>
                <a:spcPts val="2520"/>
              </a:lnSpc>
            </a:pPr>
            <a:r>
              <a:rPr lang="en-US" sz="2100">
                <a:solidFill>
                  <a:srgbClr val="000000"/>
                </a:solidFill>
                <a:latin typeface="Akzidenz-Grotesk"/>
                <a:ea typeface="Akzidenz-Grotesk"/>
                <a:cs typeface="Akzidenz-Grotesk"/>
                <a:sym typeface="Akzidenz-Grotesk"/>
              </a:rPr>
              <a:t>Personality</a:t>
            </a:r>
          </a:p>
        </p:txBody>
      </p:sp>
      <p:sp>
        <p:nvSpPr>
          <p:cNvPr name="TextBox 41" id="41"/>
          <p:cNvSpPr txBox="true"/>
          <p:nvPr/>
        </p:nvSpPr>
        <p:spPr>
          <a:xfrm rot="0">
            <a:off x="6819161" y="6969753"/>
            <a:ext cx="4601254" cy="361950"/>
          </a:xfrm>
          <a:prstGeom prst="rect">
            <a:avLst/>
          </a:prstGeom>
        </p:spPr>
        <p:txBody>
          <a:bodyPr anchor="t" rtlCol="false" tIns="0" lIns="0" bIns="0" rIns="0">
            <a:spAutoFit/>
          </a:bodyPr>
          <a:lstStyle/>
          <a:p>
            <a:pPr algn="l">
              <a:lnSpc>
                <a:spcPts val="2520"/>
              </a:lnSpc>
            </a:pPr>
            <a:r>
              <a:rPr lang="en-US" sz="2100">
                <a:solidFill>
                  <a:srgbClr val="000000"/>
                </a:solidFill>
                <a:latin typeface="Akzidenz-Grotesk"/>
                <a:ea typeface="Akzidenz-Grotesk"/>
                <a:cs typeface="Akzidenz-Grotesk"/>
                <a:sym typeface="Akzidenz-Grotesk"/>
              </a:rPr>
              <a:t>Email Preference</a:t>
            </a:r>
          </a:p>
        </p:txBody>
      </p:sp>
      <p:sp>
        <p:nvSpPr>
          <p:cNvPr name="TextBox 42" id="42"/>
          <p:cNvSpPr txBox="true"/>
          <p:nvPr/>
        </p:nvSpPr>
        <p:spPr>
          <a:xfrm rot="0">
            <a:off x="6923108" y="5757936"/>
            <a:ext cx="3574162" cy="361950"/>
          </a:xfrm>
          <a:prstGeom prst="rect">
            <a:avLst/>
          </a:prstGeom>
        </p:spPr>
        <p:txBody>
          <a:bodyPr anchor="t" rtlCol="false" tIns="0" lIns="0" bIns="0" rIns="0">
            <a:spAutoFit/>
          </a:bodyPr>
          <a:lstStyle/>
          <a:p>
            <a:pPr algn="l">
              <a:lnSpc>
                <a:spcPts val="2520"/>
              </a:lnSpc>
            </a:pPr>
            <a:r>
              <a:rPr lang="en-US" sz="2100">
                <a:solidFill>
                  <a:srgbClr val="000000"/>
                </a:solidFill>
                <a:latin typeface="Akzidenz-Grotesk"/>
                <a:ea typeface="Akzidenz-Grotesk"/>
                <a:cs typeface="Akzidenz-Grotesk"/>
                <a:sym typeface="Akzidenz-Grotesk"/>
              </a:rPr>
              <a:t>Marital Status</a:t>
            </a:r>
          </a:p>
        </p:txBody>
      </p:sp>
      <p:sp>
        <p:nvSpPr>
          <p:cNvPr name="TextBox 43" id="43"/>
          <p:cNvSpPr txBox="true"/>
          <p:nvPr/>
        </p:nvSpPr>
        <p:spPr>
          <a:xfrm rot="0">
            <a:off x="7068438" y="2253854"/>
            <a:ext cx="4601254" cy="695325"/>
          </a:xfrm>
          <a:prstGeom prst="rect">
            <a:avLst/>
          </a:prstGeom>
        </p:spPr>
        <p:txBody>
          <a:bodyPr anchor="t" rtlCol="false" tIns="0" lIns="0" bIns="0" rIns="0">
            <a:spAutoFit/>
          </a:bodyPr>
          <a:lstStyle/>
          <a:p>
            <a:pPr algn="l">
              <a:lnSpc>
                <a:spcPts val="2520"/>
              </a:lnSpc>
            </a:pPr>
            <a:r>
              <a:rPr lang="en-US" sz="2100" b="true">
                <a:solidFill>
                  <a:srgbClr val="000000"/>
                </a:solidFill>
                <a:latin typeface="Akzidenz-Grotesk Medium"/>
                <a:ea typeface="Akzidenz-Grotesk Medium"/>
                <a:cs typeface="Akzidenz-Grotesk Medium"/>
                <a:sym typeface="Akzidenz-Grotesk Medium"/>
              </a:rPr>
              <a:t>Bachelor’s in Business Administration </a:t>
            </a:r>
          </a:p>
        </p:txBody>
      </p:sp>
      <p:sp>
        <p:nvSpPr>
          <p:cNvPr name="TextBox 44" id="44"/>
          <p:cNvSpPr txBox="true"/>
          <p:nvPr/>
        </p:nvSpPr>
        <p:spPr>
          <a:xfrm rot="0">
            <a:off x="12917508" y="2253813"/>
            <a:ext cx="4601254" cy="3286125"/>
          </a:xfrm>
          <a:prstGeom prst="rect">
            <a:avLst/>
          </a:prstGeom>
        </p:spPr>
        <p:txBody>
          <a:bodyPr anchor="t" rtlCol="false" tIns="0" lIns="0" bIns="0" rIns="0">
            <a:spAutoFit/>
          </a:bodyPr>
          <a:lstStyle/>
          <a:p>
            <a:pPr algn="l">
              <a:lnSpc>
                <a:spcPts val="2520"/>
              </a:lnSpc>
            </a:pPr>
            <a:r>
              <a:rPr lang="en-US" sz="2100" b="true">
                <a:solidFill>
                  <a:srgbClr val="000000"/>
                </a:solidFill>
                <a:latin typeface="Akzidenz-Grotesk Medium"/>
                <a:ea typeface="Akzidenz-Grotesk Medium"/>
                <a:cs typeface="Akzidenz-Grotesk Medium"/>
                <a:sym typeface="Akzidenz-Grotesk Medium"/>
              </a:rPr>
              <a:t> Efficiently process high volumes of customer feedback and ensure critical issues get immediate attention. Needs to prioritize issues by severity, escalate problems to appropriate teams quickly, and track resolution progress. Success measured by response time, customer satisfaction improvement, and issue resolution rate.</a:t>
            </a:r>
          </a:p>
        </p:txBody>
      </p:sp>
      <p:sp>
        <p:nvSpPr>
          <p:cNvPr name="TextBox 45" id="45"/>
          <p:cNvSpPr txBox="true"/>
          <p:nvPr/>
        </p:nvSpPr>
        <p:spPr>
          <a:xfrm rot="0">
            <a:off x="7068438" y="3549296"/>
            <a:ext cx="4601254" cy="371475"/>
          </a:xfrm>
          <a:prstGeom prst="rect">
            <a:avLst/>
          </a:prstGeom>
        </p:spPr>
        <p:txBody>
          <a:bodyPr anchor="t" rtlCol="false" tIns="0" lIns="0" bIns="0" rIns="0">
            <a:spAutoFit/>
          </a:bodyPr>
          <a:lstStyle/>
          <a:p>
            <a:pPr algn="l">
              <a:lnSpc>
                <a:spcPts val="2520"/>
              </a:lnSpc>
            </a:pPr>
            <a:r>
              <a:rPr lang="en-US" sz="2100" b="true">
                <a:solidFill>
                  <a:srgbClr val="000000"/>
                </a:solidFill>
                <a:latin typeface="Akzidenz-Grotesk Medium"/>
                <a:ea typeface="Akzidenz-Grotesk Medium"/>
                <a:cs typeface="Akzidenz-Grotesk Medium"/>
                <a:sym typeface="Akzidenz-Grotesk Medium"/>
              </a:rPr>
              <a:t>65,000+ annually </a:t>
            </a:r>
          </a:p>
        </p:txBody>
      </p:sp>
      <p:sp>
        <p:nvSpPr>
          <p:cNvPr name="TextBox 46" id="46"/>
          <p:cNvSpPr txBox="true"/>
          <p:nvPr/>
        </p:nvSpPr>
        <p:spPr>
          <a:xfrm rot="0">
            <a:off x="7068438" y="4736870"/>
            <a:ext cx="5072762" cy="368300"/>
          </a:xfrm>
          <a:prstGeom prst="rect">
            <a:avLst/>
          </a:prstGeom>
        </p:spPr>
        <p:txBody>
          <a:bodyPr anchor="t" rtlCol="false" tIns="0" lIns="0" bIns="0" rIns="0">
            <a:spAutoFit/>
          </a:bodyPr>
          <a:lstStyle/>
          <a:p>
            <a:pPr algn="l">
              <a:lnSpc>
                <a:spcPts val="2520"/>
              </a:lnSpc>
            </a:pPr>
            <a:r>
              <a:rPr lang="en-US" sz="2100" b="true">
                <a:solidFill>
                  <a:srgbClr val="000000"/>
                </a:solidFill>
                <a:latin typeface="Akzidenz-Grotesk Medium"/>
                <a:ea typeface="Akzidenz-Grotesk Medium"/>
                <a:cs typeface="Akzidenz-Grotesk Medium"/>
                <a:sym typeface="Akzidenz-Grotesk Medium"/>
              </a:rPr>
              <a:t>Introvert, Analytical</a:t>
            </a:r>
          </a:p>
        </p:txBody>
      </p:sp>
      <p:sp>
        <p:nvSpPr>
          <p:cNvPr name="TextBox 47" id="47"/>
          <p:cNvSpPr txBox="true"/>
          <p:nvPr/>
        </p:nvSpPr>
        <p:spPr>
          <a:xfrm rot="0">
            <a:off x="6819161" y="7379743"/>
            <a:ext cx="4601254" cy="1019175"/>
          </a:xfrm>
          <a:prstGeom prst="rect">
            <a:avLst/>
          </a:prstGeom>
        </p:spPr>
        <p:txBody>
          <a:bodyPr anchor="t" rtlCol="false" tIns="0" lIns="0" bIns="0" rIns="0">
            <a:spAutoFit/>
          </a:bodyPr>
          <a:lstStyle/>
          <a:p>
            <a:pPr algn="l">
              <a:lnSpc>
                <a:spcPts val="2520"/>
              </a:lnSpc>
            </a:pPr>
            <a:r>
              <a:rPr lang="en-US" sz="2100" b="true">
                <a:solidFill>
                  <a:srgbClr val="000000"/>
                </a:solidFill>
                <a:latin typeface="Akzidenz-Grotesk Medium"/>
                <a:ea typeface="Akzidenz-Grotesk Medium"/>
                <a:cs typeface="Akzidenz-Grotesk Medium"/>
                <a:sym typeface="Akzidenz-Grotesk Medium"/>
              </a:rPr>
              <a:t>Long and detailed - wants context, background information, and comprehensive action plans</a:t>
            </a:r>
          </a:p>
        </p:txBody>
      </p:sp>
      <p:sp>
        <p:nvSpPr>
          <p:cNvPr name="TextBox 48" id="48"/>
          <p:cNvSpPr txBox="true"/>
          <p:nvPr/>
        </p:nvSpPr>
        <p:spPr>
          <a:xfrm rot="0">
            <a:off x="6923108" y="6160899"/>
            <a:ext cx="3574162" cy="371475"/>
          </a:xfrm>
          <a:prstGeom prst="rect">
            <a:avLst/>
          </a:prstGeom>
        </p:spPr>
        <p:txBody>
          <a:bodyPr anchor="t" rtlCol="false" tIns="0" lIns="0" bIns="0" rIns="0">
            <a:spAutoFit/>
          </a:bodyPr>
          <a:lstStyle/>
          <a:p>
            <a:pPr algn="l">
              <a:lnSpc>
                <a:spcPts val="2520"/>
              </a:lnSpc>
            </a:pPr>
            <a:r>
              <a:rPr lang="en-US" sz="2100" b="true">
                <a:solidFill>
                  <a:srgbClr val="000000"/>
                </a:solidFill>
                <a:latin typeface="Akzidenz-Grotesk Medium"/>
                <a:ea typeface="Akzidenz-Grotesk Medium"/>
                <a:cs typeface="Akzidenz-Grotesk Medium"/>
                <a:sym typeface="Akzidenz-Grotesk Medium"/>
              </a:rPr>
              <a:t>Married with one child</a:t>
            </a:r>
          </a:p>
        </p:txBody>
      </p:sp>
      <p:sp>
        <p:nvSpPr>
          <p:cNvPr name="AutoShape 49" id="49"/>
          <p:cNvSpPr/>
          <p:nvPr/>
        </p:nvSpPr>
        <p:spPr>
          <a:xfrm>
            <a:off x="6850443" y="6622861"/>
            <a:ext cx="4746583" cy="0"/>
          </a:xfrm>
          <a:prstGeom prst="line">
            <a:avLst/>
          </a:prstGeom>
          <a:ln cap="flat" w="9525">
            <a:solidFill>
              <a:srgbClr val="000000"/>
            </a:solidFill>
            <a:prstDash val="solid"/>
            <a:headEnd type="none" len="sm" w="sm"/>
            <a:tailEnd type="none" len="sm" w="sm"/>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34241" y="123998"/>
            <a:ext cx="14461505" cy="10031491"/>
          </a:xfrm>
          <a:custGeom>
            <a:avLst/>
            <a:gdLst/>
            <a:ahLst/>
            <a:cxnLst/>
            <a:rect r="r" b="b" t="t" l="l"/>
            <a:pathLst>
              <a:path h="10031491" w="14461505">
                <a:moveTo>
                  <a:pt x="0" y="0"/>
                </a:moveTo>
                <a:lnTo>
                  <a:pt x="14461505" y="0"/>
                </a:lnTo>
                <a:lnTo>
                  <a:pt x="14461505" y="10031491"/>
                </a:lnTo>
                <a:lnTo>
                  <a:pt x="0" y="10031491"/>
                </a:lnTo>
                <a:lnTo>
                  <a:pt x="0" y="0"/>
                </a:lnTo>
                <a:close/>
              </a:path>
            </a:pathLst>
          </a:custGeom>
          <a:blipFill>
            <a:blip r:embed="rId2"/>
            <a:stretch>
              <a:fillRect l="0" t="-1162" r="-1550" b="-388"/>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313634" y="90969"/>
            <a:ext cx="12640649" cy="10105061"/>
          </a:xfrm>
          <a:custGeom>
            <a:avLst/>
            <a:gdLst/>
            <a:ahLst/>
            <a:cxnLst/>
            <a:rect r="r" b="b" t="t" l="l"/>
            <a:pathLst>
              <a:path h="10105061" w="12640649">
                <a:moveTo>
                  <a:pt x="0" y="0"/>
                </a:moveTo>
                <a:lnTo>
                  <a:pt x="12640648" y="0"/>
                </a:lnTo>
                <a:lnTo>
                  <a:pt x="12640648" y="10105062"/>
                </a:lnTo>
                <a:lnTo>
                  <a:pt x="0" y="10105062"/>
                </a:lnTo>
                <a:lnTo>
                  <a:pt x="0" y="0"/>
                </a:lnTo>
                <a:close/>
              </a:path>
            </a:pathLst>
          </a:custGeom>
          <a:blipFill>
            <a:blip r:embed="rId2"/>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4892" y="2065043"/>
            <a:ext cx="17238216" cy="4880065"/>
          </a:xfrm>
          <a:custGeom>
            <a:avLst/>
            <a:gdLst/>
            <a:ahLst/>
            <a:cxnLst/>
            <a:rect r="r" b="b" t="t" l="l"/>
            <a:pathLst>
              <a:path h="4880065" w="17238216">
                <a:moveTo>
                  <a:pt x="0" y="0"/>
                </a:moveTo>
                <a:lnTo>
                  <a:pt x="17238216" y="0"/>
                </a:lnTo>
                <a:lnTo>
                  <a:pt x="17238216" y="4880065"/>
                </a:lnTo>
                <a:lnTo>
                  <a:pt x="0" y="4880065"/>
                </a:lnTo>
                <a:lnTo>
                  <a:pt x="0" y="0"/>
                </a:lnTo>
                <a:close/>
              </a:path>
            </a:pathLst>
          </a:custGeom>
          <a:blipFill>
            <a:blip r:embed="rId2"/>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28708" y="1076325"/>
            <a:ext cx="4746583" cy="822991"/>
            <a:chOff x="0" y="0"/>
            <a:chExt cx="1157247" cy="200650"/>
          </a:xfrm>
        </p:grpSpPr>
        <p:sp>
          <p:nvSpPr>
            <p:cNvPr name="Freeform 3" id="3"/>
            <p:cNvSpPr/>
            <p:nvPr/>
          </p:nvSpPr>
          <p:spPr>
            <a:xfrm flipH="false" flipV="false" rot="0">
              <a:off x="0" y="0"/>
              <a:ext cx="1157247" cy="200650"/>
            </a:xfrm>
            <a:custGeom>
              <a:avLst/>
              <a:gdLst/>
              <a:ahLst/>
              <a:cxnLst/>
              <a:rect r="r" b="b" t="t" l="l"/>
              <a:pathLst>
                <a:path h="200650" w="1157247">
                  <a:moveTo>
                    <a:pt x="48932" y="0"/>
                  </a:moveTo>
                  <a:lnTo>
                    <a:pt x="1108316" y="0"/>
                  </a:lnTo>
                  <a:cubicBezTo>
                    <a:pt x="1121293" y="0"/>
                    <a:pt x="1133739" y="5155"/>
                    <a:pt x="1142916" y="14332"/>
                  </a:cubicBezTo>
                  <a:cubicBezTo>
                    <a:pt x="1152092" y="23508"/>
                    <a:pt x="1157247" y="35954"/>
                    <a:pt x="1157247" y="48932"/>
                  </a:cubicBezTo>
                  <a:lnTo>
                    <a:pt x="1157247" y="151719"/>
                  </a:lnTo>
                  <a:cubicBezTo>
                    <a:pt x="1157247" y="164696"/>
                    <a:pt x="1152092" y="177142"/>
                    <a:pt x="1142916" y="186319"/>
                  </a:cubicBezTo>
                  <a:cubicBezTo>
                    <a:pt x="1133739" y="195495"/>
                    <a:pt x="1121293" y="200650"/>
                    <a:pt x="1108316" y="200650"/>
                  </a:cubicBezTo>
                  <a:lnTo>
                    <a:pt x="48932" y="200650"/>
                  </a:lnTo>
                  <a:cubicBezTo>
                    <a:pt x="35954" y="200650"/>
                    <a:pt x="23508" y="195495"/>
                    <a:pt x="14332" y="186319"/>
                  </a:cubicBezTo>
                  <a:cubicBezTo>
                    <a:pt x="5155" y="177142"/>
                    <a:pt x="0" y="164696"/>
                    <a:pt x="0" y="151719"/>
                  </a:cubicBezTo>
                  <a:lnTo>
                    <a:pt x="0" y="48932"/>
                  </a:lnTo>
                  <a:cubicBezTo>
                    <a:pt x="0" y="35954"/>
                    <a:pt x="5155" y="23508"/>
                    <a:pt x="14332" y="14332"/>
                  </a:cubicBezTo>
                  <a:cubicBezTo>
                    <a:pt x="23508" y="5155"/>
                    <a:pt x="35954" y="0"/>
                    <a:pt x="48932" y="0"/>
                  </a:cubicBezTo>
                  <a:close/>
                </a:path>
              </a:pathLst>
            </a:custGeom>
            <a:solidFill>
              <a:srgbClr val="38B6FF"/>
            </a:solidFill>
            <a:ln w="19050" cap="rnd">
              <a:solidFill>
                <a:srgbClr val="000000"/>
              </a:solidFill>
              <a:prstDash val="solid"/>
              <a:round/>
            </a:ln>
          </p:spPr>
        </p:sp>
        <p:sp>
          <p:nvSpPr>
            <p:cNvPr name="TextBox 4" id="4"/>
            <p:cNvSpPr txBox="true"/>
            <p:nvPr/>
          </p:nvSpPr>
          <p:spPr>
            <a:xfrm>
              <a:off x="0" y="-38100"/>
              <a:ext cx="1157247" cy="238750"/>
            </a:xfrm>
            <a:prstGeom prst="rect">
              <a:avLst/>
            </a:prstGeom>
          </p:spPr>
          <p:txBody>
            <a:bodyPr anchor="ctr" rtlCol="false" tIns="50800" lIns="50800" bIns="50800" rIns="50800"/>
            <a:lstStyle/>
            <a:p>
              <a:pPr algn="ctr">
                <a:lnSpc>
                  <a:spcPts val="2520"/>
                </a:lnSpc>
              </a:pPr>
            </a:p>
          </p:txBody>
        </p:sp>
      </p:grpSp>
      <p:grpSp>
        <p:nvGrpSpPr>
          <p:cNvPr name="Group 5" id="5"/>
          <p:cNvGrpSpPr/>
          <p:nvPr/>
        </p:nvGrpSpPr>
        <p:grpSpPr>
          <a:xfrm rot="0">
            <a:off x="6923108" y="1076325"/>
            <a:ext cx="4746583" cy="822991"/>
            <a:chOff x="0" y="0"/>
            <a:chExt cx="1157247" cy="200650"/>
          </a:xfrm>
        </p:grpSpPr>
        <p:sp>
          <p:nvSpPr>
            <p:cNvPr name="Freeform 6" id="6"/>
            <p:cNvSpPr/>
            <p:nvPr/>
          </p:nvSpPr>
          <p:spPr>
            <a:xfrm flipH="false" flipV="false" rot="0">
              <a:off x="0" y="0"/>
              <a:ext cx="1157247" cy="200650"/>
            </a:xfrm>
            <a:custGeom>
              <a:avLst/>
              <a:gdLst/>
              <a:ahLst/>
              <a:cxnLst/>
              <a:rect r="r" b="b" t="t" l="l"/>
              <a:pathLst>
                <a:path h="200650" w="1157247">
                  <a:moveTo>
                    <a:pt x="48932" y="0"/>
                  </a:moveTo>
                  <a:lnTo>
                    <a:pt x="1108316" y="0"/>
                  </a:lnTo>
                  <a:cubicBezTo>
                    <a:pt x="1121293" y="0"/>
                    <a:pt x="1133739" y="5155"/>
                    <a:pt x="1142916" y="14332"/>
                  </a:cubicBezTo>
                  <a:cubicBezTo>
                    <a:pt x="1152092" y="23508"/>
                    <a:pt x="1157247" y="35954"/>
                    <a:pt x="1157247" y="48932"/>
                  </a:cubicBezTo>
                  <a:lnTo>
                    <a:pt x="1157247" y="151719"/>
                  </a:lnTo>
                  <a:cubicBezTo>
                    <a:pt x="1157247" y="164696"/>
                    <a:pt x="1152092" y="177142"/>
                    <a:pt x="1142916" y="186319"/>
                  </a:cubicBezTo>
                  <a:cubicBezTo>
                    <a:pt x="1133739" y="195495"/>
                    <a:pt x="1121293" y="200650"/>
                    <a:pt x="1108316" y="200650"/>
                  </a:cubicBezTo>
                  <a:lnTo>
                    <a:pt x="48932" y="200650"/>
                  </a:lnTo>
                  <a:cubicBezTo>
                    <a:pt x="35954" y="200650"/>
                    <a:pt x="23508" y="195495"/>
                    <a:pt x="14332" y="186319"/>
                  </a:cubicBezTo>
                  <a:cubicBezTo>
                    <a:pt x="5155" y="177142"/>
                    <a:pt x="0" y="164696"/>
                    <a:pt x="0" y="151719"/>
                  </a:cubicBezTo>
                  <a:lnTo>
                    <a:pt x="0" y="48932"/>
                  </a:lnTo>
                  <a:cubicBezTo>
                    <a:pt x="0" y="35954"/>
                    <a:pt x="5155" y="23508"/>
                    <a:pt x="14332" y="14332"/>
                  </a:cubicBezTo>
                  <a:cubicBezTo>
                    <a:pt x="23508" y="5155"/>
                    <a:pt x="35954" y="0"/>
                    <a:pt x="48932" y="0"/>
                  </a:cubicBezTo>
                  <a:close/>
                </a:path>
              </a:pathLst>
            </a:custGeom>
            <a:solidFill>
              <a:srgbClr val="FFFFFF"/>
            </a:solidFill>
            <a:ln w="19050" cap="rnd">
              <a:solidFill>
                <a:srgbClr val="000000"/>
              </a:solidFill>
              <a:prstDash val="solid"/>
              <a:round/>
            </a:ln>
          </p:spPr>
        </p:sp>
        <p:sp>
          <p:nvSpPr>
            <p:cNvPr name="TextBox 7" id="7"/>
            <p:cNvSpPr txBox="true"/>
            <p:nvPr/>
          </p:nvSpPr>
          <p:spPr>
            <a:xfrm>
              <a:off x="0" y="-38100"/>
              <a:ext cx="1157247" cy="238750"/>
            </a:xfrm>
            <a:prstGeom prst="rect">
              <a:avLst/>
            </a:prstGeom>
          </p:spPr>
          <p:txBody>
            <a:bodyPr anchor="ctr" rtlCol="false" tIns="50800" lIns="50800" bIns="50800" rIns="50800"/>
            <a:lstStyle/>
            <a:p>
              <a:pPr algn="ctr">
                <a:lnSpc>
                  <a:spcPts val="2520"/>
                </a:lnSpc>
              </a:pPr>
            </a:p>
          </p:txBody>
        </p:sp>
      </p:grpSp>
      <p:grpSp>
        <p:nvGrpSpPr>
          <p:cNvPr name="Group 8" id="8"/>
          <p:cNvGrpSpPr/>
          <p:nvPr/>
        </p:nvGrpSpPr>
        <p:grpSpPr>
          <a:xfrm rot="0">
            <a:off x="457200" y="1314265"/>
            <a:ext cx="5689600" cy="8513363"/>
            <a:chOff x="0" y="0"/>
            <a:chExt cx="1387161" cy="2075612"/>
          </a:xfrm>
        </p:grpSpPr>
        <p:sp>
          <p:nvSpPr>
            <p:cNvPr name="Freeform 9" id="9"/>
            <p:cNvSpPr/>
            <p:nvPr/>
          </p:nvSpPr>
          <p:spPr>
            <a:xfrm flipH="false" flipV="false" rot="0">
              <a:off x="0" y="0"/>
              <a:ext cx="1387161" cy="2075612"/>
            </a:xfrm>
            <a:custGeom>
              <a:avLst/>
              <a:gdLst/>
              <a:ahLst/>
              <a:cxnLst/>
              <a:rect r="r" b="b" t="t" l="l"/>
              <a:pathLst>
                <a:path h="2075612" w="1387161">
                  <a:moveTo>
                    <a:pt x="61232" y="0"/>
                  </a:moveTo>
                  <a:lnTo>
                    <a:pt x="1325929" y="0"/>
                  </a:lnTo>
                  <a:cubicBezTo>
                    <a:pt x="1359746" y="0"/>
                    <a:pt x="1387161" y="27415"/>
                    <a:pt x="1387161" y="61232"/>
                  </a:cubicBezTo>
                  <a:lnTo>
                    <a:pt x="1387161" y="2014380"/>
                  </a:lnTo>
                  <a:cubicBezTo>
                    <a:pt x="1387161" y="2030620"/>
                    <a:pt x="1380710" y="2046195"/>
                    <a:pt x="1369226" y="2057678"/>
                  </a:cubicBezTo>
                  <a:cubicBezTo>
                    <a:pt x="1357743" y="2069161"/>
                    <a:pt x="1342169" y="2075612"/>
                    <a:pt x="1325929" y="2075612"/>
                  </a:cubicBezTo>
                  <a:lnTo>
                    <a:pt x="61232" y="2075612"/>
                  </a:lnTo>
                  <a:cubicBezTo>
                    <a:pt x="44992" y="2075612"/>
                    <a:pt x="29418" y="2069161"/>
                    <a:pt x="17934" y="2057678"/>
                  </a:cubicBezTo>
                  <a:cubicBezTo>
                    <a:pt x="6451" y="2046195"/>
                    <a:pt x="0" y="2030620"/>
                    <a:pt x="0" y="2014380"/>
                  </a:cubicBezTo>
                  <a:lnTo>
                    <a:pt x="0" y="61232"/>
                  </a:lnTo>
                  <a:cubicBezTo>
                    <a:pt x="0" y="44992"/>
                    <a:pt x="6451" y="29418"/>
                    <a:pt x="17934" y="17934"/>
                  </a:cubicBezTo>
                  <a:cubicBezTo>
                    <a:pt x="29418" y="6451"/>
                    <a:pt x="44992" y="0"/>
                    <a:pt x="61232" y="0"/>
                  </a:cubicBezTo>
                  <a:close/>
                </a:path>
              </a:pathLst>
            </a:custGeom>
            <a:solidFill>
              <a:srgbClr val="FFFFFF"/>
            </a:solidFill>
            <a:ln w="19050" cap="rnd">
              <a:solidFill>
                <a:srgbClr val="000000"/>
              </a:solidFill>
              <a:prstDash val="solid"/>
              <a:round/>
            </a:ln>
          </p:spPr>
        </p:sp>
        <p:sp>
          <p:nvSpPr>
            <p:cNvPr name="TextBox 10" id="10"/>
            <p:cNvSpPr txBox="true"/>
            <p:nvPr/>
          </p:nvSpPr>
          <p:spPr>
            <a:xfrm>
              <a:off x="0" y="-38100"/>
              <a:ext cx="1387161" cy="2113712"/>
            </a:xfrm>
            <a:prstGeom prst="rect">
              <a:avLst/>
            </a:prstGeom>
          </p:spPr>
          <p:txBody>
            <a:bodyPr anchor="ctr" rtlCol="false" tIns="50800" lIns="50800" bIns="50800" rIns="50800"/>
            <a:lstStyle/>
            <a:p>
              <a:pPr algn="ctr">
                <a:lnSpc>
                  <a:spcPts val="2520"/>
                </a:lnSpc>
              </a:pPr>
            </a:p>
          </p:txBody>
        </p:sp>
      </p:grpSp>
      <p:grpSp>
        <p:nvGrpSpPr>
          <p:cNvPr name="Group 11" id="11"/>
          <p:cNvGrpSpPr/>
          <p:nvPr/>
        </p:nvGrpSpPr>
        <p:grpSpPr>
          <a:xfrm rot="0">
            <a:off x="6451600" y="1314265"/>
            <a:ext cx="5689600" cy="8513363"/>
            <a:chOff x="0" y="0"/>
            <a:chExt cx="1387161" cy="2075612"/>
          </a:xfrm>
        </p:grpSpPr>
        <p:sp>
          <p:nvSpPr>
            <p:cNvPr name="Freeform 12" id="12"/>
            <p:cNvSpPr/>
            <p:nvPr/>
          </p:nvSpPr>
          <p:spPr>
            <a:xfrm flipH="false" flipV="false" rot="0">
              <a:off x="0" y="0"/>
              <a:ext cx="1387161" cy="2075612"/>
            </a:xfrm>
            <a:custGeom>
              <a:avLst/>
              <a:gdLst/>
              <a:ahLst/>
              <a:cxnLst/>
              <a:rect r="r" b="b" t="t" l="l"/>
              <a:pathLst>
                <a:path h="2075612" w="1387161">
                  <a:moveTo>
                    <a:pt x="61232" y="0"/>
                  </a:moveTo>
                  <a:lnTo>
                    <a:pt x="1325929" y="0"/>
                  </a:lnTo>
                  <a:cubicBezTo>
                    <a:pt x="1359746" y="0"/>
                    <a:pt x="1387161" y="27415"/>
                    <a:pt x="1387161" y="61232"/>
                  </a:cubicBezTo>
                  <a:lnTo>
                    <a:pt x="1387161" y="2014380"/>
                  </a:lnTo>
                  <a:cubicBezTo>
                    <a:pt x="1387161" y="2030620"/>
                    <a:pt x="1380710" y="2046195"/>
                    <a:pt x="1369226" y="2057678"/>
                  </a:cubicBezTo>
                  <a:cubicBezTo>
                    <a:pt x="1357743" y="2069161"/>
                    <a:pt x="1342169" y="2075612"/>
                    <a:pt x="1325929" y="2075612"/>
                  </a:cubicBezTo>
                  <a:lnTo>
                    <a:pt x="61232" y="2075612"/>
                  </a:lnTo>
                  <a:cubicBezTo>
                    <a:pt x="44992" y="2075612"/>
                    <a:pt x="29418" y="2069161"/>
                    <a:pt x="17934" y="2057678"/>
                  </a:cubicBezTo>
                  <a:cubicBezTo>
                    <a:pt x="6451" y="2046195"/>
                    <a:pt x="0" y="2030620"/>
                    <a:pt x="0" y="2014380"/>
                  </a:cubicBezTo>
                  <a:lnTo>
                    <a:pt x="0" y="61232"/>
                  </a:lnTo>
                  <a:cubicBezTo>
                    <a:pt x="0" y="44992"/>
                    <a:pt x="6451" y="29418"/>
                    <a:pt x="17934" y="17934"/>
                  </a:cubicBezTo>
                  <a:cubicBezTo>
                    <a:pt x="29418" y="6451"/>
                    <a:pt x="44992" y="0"/>
                    <a:pt x="61232" y="0"/>
                  </a:cubicBezTo>
                  <a:close/>
                </a:path>
              </a:pathLst>
            </a:custGeom>
            <a:solidFill>
              <a:srgbClr val="38B6FF"/>
            </a:solidFill>
            <a:ln w="19050" cap="rnd">
              <a:solidFill>
                <a:srgbClr val="000000"/>
              </a:solidFill>
              <a:prstDash val="solid"/>
              <a:round/>
            </a:ln>
          </p:spPr>
        </p:sp>
        <p:sp>
          <p:nvSpPr>
            <p:cNvPr name="TextBox 13" id="13"/>
            <p:cNvSpPr txBox="true"/>
            <p:nvPr/>
          </p:nvSpPr>
          <p:spPr>
            <a:xfrm>
              <a:off x="0" y="-38100"/>
              <a:ext cx="1387161" cy="2113712"/>
            </a:xfrm>
            <a:prstGeom prst="rect">
              <a:avLst/>
            </a:prstGeom>
          </p:spPr>
          <p:txBody>
            <a:bodyPr anchor="ctr" rtlCol="false" tIns="50800" lIns="50800" bIns="50800" rIns="50800"/>
            <a:lstStyle/>
            <a:p>
              <a:pPr algn="ctr">
                <a:lnSpc>
                  <a:spcPts val="2520"/>
                </a:lnSpc>
              </a:pPr>
            </a:p>
            <a:p>
              <a:pPr algn="ctr">
                <a:lnSpc>
                  <a:spcPts val="2520"/>
                </a:lnSpc>
              </a:pPr>
            </a:p>
          </p:txBody>
        </p:sp>
      </p:grpSp>
      <p:grpSp>
        <p:nvGrpSpPr>
          <p:cNvPr name="Group 14" id="14"/>
          <p:cNvGrpSpPr/>
          <p:nvPr/>
        </p:nvGrpSpPr>
        <p:grpSpPr>
          <a:xfrm rot="0">
            <a:off x="12917508" y="1076325"/>
            <a:ext cx="4746583" cy="822991"/>
            <a:chOff x="0" y="0"/>
            <a:chExt cx="1157247" cy="200650"/>
          </a:xfrm>
        </p:grpSpPr>
        <p:sp>
          <p:nvSpPr>
            <p:cNvPr name="Freeform 15" id="15"/>
            <p:cNvSpPr/>
            <p:nvPr/>
          </p:nvSpPr>
          <p:spPr>
            <a:xfrm flipH="false" flipV="false" rot="0">
              <a:off x="0" y="0"/>
              <a:ext cx="1157247" cy="200650"/>
            </a:xfrm>
            <a:custGeom>
              <a:avLst/>
              <a:gdLst/>
              <a:ahLst/>
              <a:cxnLst/>
              <a:rect r="r" b="b" t="t" l="l"/>
              <a:pathLst>
                <a:path h="200650" w="1157247">
                  <a:moveTo>
                    <a:pt x="48932" y="0"/>
                  </a:moveTo>
                  <a:lnTo>
                    <a:pt x="1108316" y="0"/>
                  </a:lnTo>
                  <a:cubicBezTo>
                    <a:pt x="1121293" y="0"/>
                    <a:pt x="1133739" y="5155"/>
                    <a:pt x="1142916" y="14332"/>
                  </a:cubicBezTo>
                  <a:cubicBezTo>
                    <a:pt x="1152092" y="23508"/>
                    <a:pt x="1157247" y="35954"/>
                    <a:pt x="1157247" y="48932"/>
                  </a:cubicBezTo>
                  <a:lnTo>
                    <a:pt x="1157247" y="151719"/>
                  </a:lnTo>
                  <a:cubicBezTo>
                    <a:pt x="1157247" y="164696"/>
                    <a:pt x="1152092" y="177142"/>
                    <a:pt x="1142916" y="186319"/>
                  </a:cubicBezTo>
                  <a:cubicBezTo>
                    <a:pt x="1133739" y="195495"/>
                    <a:pt x="1121293" y="200650"/>
                    <a:pt x="1108316" y="200650"/>
                  </a:cubicBezTo>
                  <a:lnTo>
                    <a:pt x="48932" y="200650"/>
                  </a:lnTo>
                  <a:cubicBezTo>
                    <a:pt x="35954" y="200650"/>
                    <a:pt x="23508" y="195495"/>
                    <a:pt x="14332" y="186319"/>
                  </a:cubicBezTo>
                  <a:cubicBezTo>
                    <a:pt x="5155" y="177142"/>
                    <a:pt x="0" y="164696"/>
                    <a:pt x="0" y="151719"/>
                  </a:cubicBezTo>
                  <a:lnTo>
                    <a:pt x="0" y="48932"/>
                  </a:lnTo>
                  <a:cubicBezTo>
                    <a:pt x="0" y="35954"/>
                    <a:pt x="5155" y="23508"/>
                    <a:pt x="14332" y="14332"/>
                  </a:cubicBezTo>
                  <a:cubicBezTo>
                    <a:pt x="23508" y="5155"/>
                    <a:pt x="35954" y="0"/>
                    <a:pt x="48932" y="0"/>
                  </a:cubicBezTo>
                  <a:close/>
                </a:path>
              </a:pathLst>
            </a:custGeom>
            <a:solidFill>
              <a:srgbClr val="38B6FF"/>
            </a:solidFill>
            <a:ln w="19050" cap="rnd">
              <a:solidFill>
                <a:srgbClr val="000000"/>
              </a:solidFill>
              <a:prstDash val="solid"/>
              <a:round/>
            </a:ln>
          </p:spPr>
        </p:sp>
        <p:sp>
          <p:nvSpPr>
            <p:cNvPr name="TextBox 16" id="16"/>
            <p:cNvSpPr txBox="true"/>
            <p:nvPr/>
          </p:nvSpPr>
          <p:spPr>
            <a:xfrm>
              <a:off x="0" y="-38100"/>
              <a:ext cx="1157247" cy="238750"/>
            </a:xfrm>
            <a:prstGeom prst="rect">
              <a:avLst/>
            </a:prstGeom>
          </p:spPr>
          <p:txBody>
            <a:bodyPr anchor="ctr" rtlCol="false" tIns="50800" lIns="50800" bIns="50800" rIns="50800"/>
            <a:lstStyle/>
            <a:p>
              <a:pPr algn="ctr">
                <a:lnSpc>
                  <a:spcPts val="2520"/>
                </a:lnSpc>
              </a:pPr>
            </a:p>
          </p:txBody>
        </p:sp>
      </p:grpSp>
      <p:grpSp>
        <p:nvGrpSpPr>
          <p:cNvPr name="Group 17" id="17"/>
          <p:cNvGrpSpPr/>
          <p:nvPr/>
        </p:nvGrpSpPr>
        <p:grpSpPr>
          <a:xfrm rot="0">
            <a:off x="12446000" y="1314265"/>
            <a:ext cx="5689600" cy="8513363"/>
            <a:chOff x="0" y="0"/>
            <a:chExt cx="1387161" cy="2075612"/>
          </a:xfrm>
        </p:grpSpPr>
        <p:sp>
          <p:nvSpPr>
            <p:cNvPr name="Freeform 18" id="18"/>
            <p:cNvSpPr/>
            <p:nvPr/>
          </p:nvSpPr>
          <p:spPr>
            <a:xfrm flipH="false" flipV="false" rot="0">
              <a:off x="0" y="0"/>
              <a:ext cx="1387161" cy="2075612"/>
            </a:xfrm>
            <a:custGeom>
              <a:avLst/>
              <a:gdLst/>
              <a:ahLst/>
              <a:cxnLst/>
              <a:rect r="r" b="b" t="t" l="l"/>
              <a:pathLst>
                <a:path h="2075612" w="1387161">
                  <a:moveTo>
                    <a:pt x="61232" y="0"/>
                  </a:moveTo>
                  <a:lnTo>
                    <a:pt x="1325929" y="0"/>
                  </a:lnTo>
                  <a:cubicBezTo>
                    <a:pt x="1359746" y="0"/>
                    <a:pt x="1387161" y="27415"/>
                    <a:pt x="1387161" y="61232"/>
                  </a:cubicBezTo>
                  <a:lnTo>
                    <a:pt x="1387161" y="2014380"/>
                  </a:lnTo>
                  <a:cubicBezTo>
                    <a:pt x="1387161" y="2030620"/>
                    <a:pt x="1380710" y="2046195"/>
                    <a:pt x="1369226" y="2057678"/>
                  </a:cubicBezTo>
                  <a:cubicBezTo>
                    <a:pt x="1357743" y="2069161"/>
                    <a:pt x="1342169" y="2075612"/>
                    <a:pt x="1325929" y="2075612"/>
                  </a:cubicBezTo>
                  <a:lnTo>
                    <a:pt x="61232" y="2075612"/>
                  </a:lnTo>
                  <a:cubicBezTo>
                    <a:pt x="44992" y="2075612"/>
                    <a:pt x="29418" y="2069161"/>
                    <a:pt x="17934" y="2057678"/>
                  </a:cubicBezTo>
                  <a:cubicBezTo>
                    <a:pt x="6451" y="2046195"/>
                    <a:pt x="0" y="2030620"/>
                    <a:pt x="0" y="2014380"/>
                  </a:cubicBezTo>
                  <a:lnTo>
                    <a:pt x="0" y="61232"/>
                  </a:lnTo>
                  <a:cubicBezTo>
                    <a:pt x="0" y="44992"/>
                    <a:pt x="6451" y="29418"/>
                    <a:pt x="17934" y="17934"/>
                  </a:cubicBezTo>
                  <a:cubicBezTo>
                    <a:pt x="29418" y="6451"/>
                    <a:pt x="44992" y="0"/>
                    <a:pt x="61232" y="0"/>
                  </a:cubicBezTo>
                  <a:close/>
                </a:path>
              </a:pathLst>
            </a:custGeom>
            <a:solidFill>
              <a:srgbClr val="FFFFFF"/>
            </a:solidFill>
            <a:ln w="19050" cap="rnd">
              <a:solidFill>
                <a:srgbClr val="000000"/>
              </a:solidFill>
              <a:prstDash val="solid"/>
              <a:round/>
            </a:ln>
          </p:spPr>
        </p:sp>
        <p:sp>
          <p:nvSpPr>
            <p:cNvPr name="TextBox 19" id="19"/>
            <p:cNvSpPr txBox="true"/>
            <p:nvPr/>
          </p:nvSpPr>
          <p:spPr>
            <a:xfrm>
              <a:off x="0" y="-38100"/>
              <a:ext cx="1387161" cy="2113712"/>
            </a:xfrm>
            <a:prstGeom prst="rect">
              <a:avLst/>
            </a:prstGeom>
          </p:spPr>
          <p:txBody>
            <a:bodyPr anchor="ctr" rtlCol="false" tIns="50800" lIns="50800" bIns="50800" rIns="50800"/>
            <a:lstStyle/>
            <a:p>
              <a:pPr algn="ctr">
                <a:lnSpc>
                  <a:spcPts val="2520"/>
                </a:lnSpc>
              </a:pPr>
            </a:p>
          </p:txBody>
        </p:sp>
      </p:grpSp>
      <p:grpSp>
        <p:nvGrpSpPr>
          <p:cNvPr name="Group 20" id="20"/>
          <p:cNvGrpSpPr/>
          <p:nvPr/>
        </p:nvGrpSpPr>
        <p:grpSpPr>
          <a:xfrm rot="0">
            <a:off x="740955" y="1537849"/>
            <a:ext cx="5122090" cy="3391651"/>
            <a:chOff x="0" y="0"/>
            <a:chExt cx="734587" cy="486415"/>
          </a:xfrm>
        </p:grpSpPr>
        <p:sp>
          <p:nvSpPr>
            <p:cNvPr name="Freeform 21" id="21"/>
            <p:cNvSpPr/>
            <p:nvPr/>
          </p:nvSpPr>
          <p:spPr>
            <a:xfrm flipH="false" flipV="false" rot="0">
              <a:off x="0" y="0"/>
              <a:ext cx="734587" cy="486415"/>
            </a:xfrm>
            <a:custGeom>
              <a:avLst/>
              <a:gdLst/>
              <a:ahLst/>
              <a:cxnLst/>
              <a:rect r="r" b="b" t="t" l="l"/>
              <a:pathLst>
                <a:path h="486415" w="734587">
                  <a:moveTo>
                    <a:pt x="46856" y="0"/>
                  </a:moveTo>
                  <a:lnTo>
                    <a:pt x="687731" y="0"/>
                  </a:lnTo>
                  <a:cubicBezTo>
                    <a:pt x="700158" y="0"/>
                    <a:pt x="712076" y="4937"/>
                    <a:pt x="720864" y="13724"/>
                  </a:cubicBezTo>
                  <a:cubicBezTo>
                    <a:pt x="729651" y="22511"/>
                    <a:pt x="734587" y="34429"/>
                    <a:pt x="734587" y="46856"/>
                  </a:cubicBezTo>
                  <a:lnTo>
                    <a:pt x="734587" y="439560"/>
                  </a:lnTo>
                  <a:cubicBezTo>
                    <a:pt x="734587" y="465437"/>
                    <a:pt x="713609" y="486415"/>
                    <a:pt x="687731" y="486415"/>
                  </a:cubicBezTo>
                  <a:lnTo>
                    <a:pt x="46856" y="486415"/>
                  </a:lnTo>
                  <a:cubicBezTo>
                    <a:pt x="20978" y="486415"/>
                    <a:pt x="0" y="465437"/>
                    <a:pt x="0" y="439560"/>
                  </a:cubicBezTo>
                  <a:lnTo>
                    <a:pt x="0" y="46856"/>
                  </a:lnTo>
                  <a:cubicBezTo>
                    <a:pt x="0" y="34429"/>
                    <a:pt x="4937" y="22511"/>
                    <a:pt x="13724" y="13724"/>
                  </a:cubicBezTo>
                  <a:cubicBezTo>
                    <a:pt x="22511" y="4937"/>
                    <a:pt x="34429" y="0"/>
                    <a:pt x="46856" y="0"/>
                  </a:cubicBezTo>
                  <a:close/>
                </a:path>
              </a:pathLst>
            </a:custGeom>
            <a:blipFill>
              <a:blip r:embed="rId2"/>
              <a:stretch>
                <a:fillRect l="0" t="-9598" r="0" b="-102292"/>
              </a:stretch>
            </a:blipFill>
            <a:ln w="19050" cap="rnd">
              <a:solidFill>
                <a:srgbClr val="000000"/>
              </a:solidFill>
              <a:prstDash val="solid"/>
              <a:round/>
            </a:ln>
          </p:spPr>
        </p:sp>
      </p:grpSp>
      <p:grpSp>
        <p:nvGrpSpPr>
          <p:cNvPr name="Group 22" id="22"/>
          <p:cNvGrpSpPr/>
          <p:nvPr/>
        </p:nvGrpSpPr>
        <p:grpSpPr>
          <a:xfrm rot="0">
            <a:off x="727560" y="7940854"/>
            <a:ext cx="1615075" cy="624199"/>
            <a:chOff x="0" y="0"/>
            <a:chExt cx="393766" cy="152184"/>
          </a:xfrm>
        </p:grpSpPr>
        <p:sp>
          <p:nvSpPr>
            <p:cNvPr name="Freeform 23" id="23"/>
            <p:cNvSpPr/>
            <p:nvPr/>
          </p:nvSpPr>
          <p:spPr>
            <a:xfrm flipH="false" flipV="false" rot="0">
              <a:off x="0" y="0"/>
              <a:ext cx="393766" cy="152184"/>
            </a:xfrm>
            <a:custGeom>
              <a:avLst/>
              <a:gdLst/>
              <a:ahLst/>
              <a:cxnLst/>
              <a:rect r="r" b="b" t="t" l="l"/>
              <a:pathLst>
                <a:path h="152184" w="393766">
                  <a:moveTo>
                    <a:pt x="76092" y="0"/>
                  </a:moveTo>
                  <a:lnTo>
                    <a:pt x="317674" y="0"/>
                  </a:lnTo>
                  <a:cubicBezTo>
                    <a:pt x="337855" y="0"/>
                    <a:pt x="357209" y="8017"/>
                    <a:pt x="371479" y="22287"/>
                  </a:cubicBezTo>
                  <a:cubicBezTo>
                    <a:pt x="385749" y="36557"/>
                    <a:pt x="393766" y="55911"/>
                    <a:pt x="393766" y="76092"/>
                  </a:cubicBezTo>
                  <a:lnTo>
                    <a:pt x="393766" y="76092"/>
                  </a:lnTo>
                  <a:cubicBezTo>
                    <a:pt x="393766" y="118116"/>
                    <a:pt x="359698" y="152184"/>
                    <a:pt x="317674" y="152184"/>
                  </a:cubicBezTo>
                  <a:lnTo>
                    <a:pt x="76092" y="152184"/>
                  </a:lnTo>
                  <a:cubicBezTo>
                    <a:pt x="34067" y="152184"/>
                    <a:pt x="0" y="118116"/>
                    <a:pt x="0" y="76092"/>
                  </a:cubicBezTo>
                  <a:lnTo>
                    <a:pt x="0" y="76092"/>
                  </a:lnTo>
                  <a:cubicBezTo>
                    <a:pt x="0" y="34067"/>
                    <a:pt x="34067" y="0"/>
                    <a:pt x="76092" y="0"/>
                  </a:cubicBezTo>
                  <a:close/>
                </a:path>
              </a:pathLst>
            </a:custGeom>
            <a:solidFill>
              <a:srgbClr val="38B6FF"/>
            </a:solidFill>
            <a:ln w="19050" cap="rnd">
              <a:solidFill>
                <a:srgbClr val="000000"/>
              </a:solidFill>
              <a:prstDash val="solid"/>
              <a:round/>
            </a:ln>
          </p:spPr>
        </p:sp>
        <p:sp>
          <p:nvSpPr>
            <p:cNvPr name="TextBox 24" id="24"/>
            <p:cNvSpPr txBox="true"/>
            <p:nvPr/>
          </p:nvSpPr>
          <p:spPr>
            <a:xfrm>
              <a:off x="0" y="-38100"/>
              <a:ext cx="393766" cy="190284"/>
            </a:xfrm>
            <a:prstGeom prst="rect">
              <a:avLst/>
            </a:prstGeom>
          </p:spPr>
          <p:txBody>
            <a:bodyPr anchor="ctr" rtlCol="false" tIns="50800" lIns="50800" bIns="50800" rIns="50800"/>
            <a:lstStyle/>
            <a:p>
              <a:pPr algn="ctr" marL="0" indent="0" lvl="0">
                <a:lnSpc>
                  <a:spcPts val="2520"/>
                </a:lnSpc>
                <a:spcBef>
                  <a:spcPct val="0"/>
                </a:spcBef>
              </a:pPr>
              <a:r>
                <a:rPr lang="en-US" b="true" sz="1800">
                  <a:solidFill>
                    <a:srgbClr val="000000"/>
                  </a:solidFill>
                  <a:latin typeface="HK Grotesk Bold"/>
                  <a:ea typeface="HK Grotesk Bold"/>
                  <a:cs typeface="HK Grotesk Bold"/>
                  <a:sym typeface="HK Grotesk Bold"/>
                </a:rPr>
                <a:t>Age : 47</a:t>
              </a:r>
            </a:p>
          </p:txBody>
        </p:sp>
      </p:grpSp>
      <p:grpSp>
        <p:nvGrpSpPr>
          <p:cNvPr name="Group 25" id="25"/>
          <p:cNvGrpSpPr/>
          <p:nvPr/>
        </p:nvGrpSpPr>
        <p:grpSpPr>
          <a:xfrm rot="0">
            <a:off x="2483546" y="7940854"/>
            <a:ext cx="3377596" cy="624199"/>
            <a:chOff x="0" y="0"/>
            <a:chExt cx="823480" cy="152184"/>
          </a:xfrm>
        </p:grpSpPr>
        <p:sp>
          <p:nvSpPr>
            <p:cNvPr name="Freeform 26" id="26"/>
            <p:cNvSpPr/>
            <p:nvPr/>
          </p:nvSpPr>
          <p:spPr>
            <a:xfrm flipH="false" flipV="false" rot="0">
              <a:off x="0" y="0"/>
              <a:ext cx="823480" cy="152184"/>
            </a:xfrm>
            <a:custGeom>
              <a:avLst/>
              <a:gdLst/>
              <a:ahLst/>
              <a:cxnLst/>
              <a:rect r="r" b="b" t="t" l="l"/>
              <a:pathLst>
                <a:path h="152184" w="823480">
                  <a:moveTo>
                    <a:pt x="76092" y="0"/>
                  </a:moveTo>
                  <a:lnTo>
                    <a:pt x="747388" y="0"/>
                  </a:lnTo>
                  <a:cubicBezTo>
                    <a:pt x="767569" y="0"/>
                    <a:pt x="786923" y="8017"/>
                    <a:pt x="801193" y="22287"/>
                  </a:cubicBezTo>
                  <a:cubicBezTo>
                    <a:pt x="815463" y="36557"/>
                    <a:pt x="823480" y="55911"/>
                    <a:pt x="823480" y="76092"/>
                  </a:cubicBezTo>
                  <a:lnTo>
                    <a:pt x="823480" y="76092"/>
                  </a:lnTo>
                  <a:cubicBezTo>
                    <a:pt x="823480" y="118116"/>
                    <a:pt x="789412" y="152184"/>
                    <a:pt x="747388" y="152184"/>
                  </a:cubicBezTo>
                  <a:lnTo>
                    <a:pt x="76092" y="152184"/>
                  </a:lnTo>
                  <a:cubicBezTo>
                    <a:pt x="34067" y="152184"/>
                    <a:pt x="0" y="118116"/>
                    <a:pt x="0" y="76092"/>
                  </a:cubicBezTo>
                  <a:lnTo>
                    <a:pt x="0" y="76092"/>
                  </a:lnTo>
                  <a:cubicBezTo>
                    <a:pt x="0" y="34067"/>
                    <a:pt x="34067" y="0"/>
                    <a:pt x="76092" y="0"/>
                  </a:cubicBezTo>
                  <a:close/>
                </a:path>
              </a:pathLst>
            </a:custGeom>
            <a:solidFill>
              <a:srgbClr val="38B6FF"/>
            </a:solidFill>
            <a:ln w="19050" cap="rnd">
              <a:solidFill>
                <a:srgbClr val="000000"/>
              </a:solidFill>
              <a:prstDash val="solid"/>
              <a:round/>
            </a:ln>
          </p:spPr>
        </p:sp>
        <p:sp>
          <p:nvSpPr>
            <p:cNvPr name="TextBox 27" id="27"/>
            <p:cNvSpPr txBox="true"/>
            <p:nvPr/>
          </p:nvSpPr>
          <p:spPr>
            <a:xfrm>
              <a:off x="0" y="-38100"/>
              <a:ext cx="823480" cy="190284"/>
            </a:xfrm>
            <a:prstGeom prst="rect">
              <a:avLst/>
            </a:prstGeom>
          </p:spPr>
          <p:txBody>
            <a:bodyPr anchor="ctr" rtlCol="false" tIns="50800" lIns="50800" bIns="50800" rIns="50800"/>
            <a:lstStyle/>
            <a:p>
              <a:pPr algn="ctr" marL="0" indent="0" lvl="0">
                <a:lnSpc>
                  <a:spcPts val="2520"/>
                </a:lnSpc>
                <a:spcBef>
                  <a:spcPct val="0"/>
                </a:spcBef>
              </a:pPr>
              <a:r>
                <a:rPr lang="en-US" b="true" sz="1800">
                  <a:solidFill>
                    <a:srgbClr val="000000"/>
                  </a:solidFill>
                  <a:latin typeface="HK Grotesk Bold"/>
                  <a:ea typeface="HK Grotesk Bold"/>
                  <a:cs typeface="HK Grotesk Bold"/>
                  <a:sym typeface="HK Grotesk Bold"/>
                </a:rPr>
                <a:t> Airport Operations Manager</a:t>
              </a:r>
            </a:p>
          </p:txBody>
        </p:sp>
      </p:grpSp>
      <p:grpSp>
        <p:nvGrpSpPr>
          <p:cNvPr name="Group 28" id="28"/>
          <p:cNvGrpSpPr/>
          <p:nvPr/>
        </p:nvGrpSpPr>
        <p:grpSpPr>
          <a:xfrm rot="0">
            <a:off x="727560" y="8731451"/>
            <a:ext cx="5133582" cy="624199"/>
            <a:chOff x="0" y="0"/>
            <a:chExt cx="1251600" cy="152184"/>
          </a:xfrm>
        </p:grpSpPr>
        <p:sp>
          <p:nvSpPr>
            <p:cNvPr name="Freeform 29" id="29"/>
            <p:cNvSpPr/>
            <p:nvPr/>
          </p:nvSpPr>
          <p:spPr>
            <a:xfrm flipH="false" flipV="false" rot="0">
              <a:off x="0" y="0"/>
              <a:ext cx="1251600" cy="152184"/>
            </a:xfrm>
            <a:custGeom>
              <a:avLst/>
              <a:gdLst/>
              <a:ahLst/>
              <a:cxnLst/>
              <a:rect r="r" b="b" t="t" l="l"/>
              <a:pathLst>
                <a:path h="152184" w="1251600">
                  <a:moveTo>
                    <a:pt x="76092" y="0"/>
                  </a:moveTo>
                  <a:lnTo>
                    <a:pt x="1175508" y="0"/>
                  </a:lnTo>
                  <a:cubicBezTo>
                    <a:pt x="1195689" y="0"/>
                    <a:pt x="1215043" y="8017"/>
                    <a:pt x="1229313" y="22287"/>
                  </a:cubicBezTo>
                  <a:cubicBezTo>
                    <a:pt x="1243583" y="36557"/>
                    <a:pt x="1251600" y="55911"/>
                    <a:pt x="1251600" y="76092"/>
                  </a:cubicBezTo>
                  <a:lnTo>
                    <a:pt x="1251600" y="76092"/>
                  </a:lnTo>
                  <a:cubicBezTo>
                    <a:pt x="1251600" y="118116"/>
                    <a:pt x="1217533" y="152184"/>
                    <a:pt x="1175508" y="152184"/>
                  </a:cubicBezTo>
                  <a:lnTo>
                    <a:pt x="76092" y="152184"/>
                  </a:lnTo>
                  <a:cubicBezTo>
                    <a:pt x="34067" y="152184"/>
                    <a:pt x="0" y="118116"/>
                    <a:pt x="0" y="76092"/>
                  </a:cubicBezTo>
                  <a:lnTo>
                    <a:pt x="0" y="76092"/>
                  </a:lnTo>
                  <a:cubicBezTo>
                    <a:pt x="0" y="34067"/>
                    <a:pt x="34067" y="0"/>
                    <a:pt x="76092" y="0"/>
                  </a:cubicBezTo>
                  <a:close/>
                </a:path>
              </a:pathLst>
            </a:custGeom>
            <a:solidFill>
              <a:srgbClr val="38B6FF"/>
            </a:solidFill>
            <a:ln w="19050" cap="rnd">
              <a:solidFill>
                <a:srgbClr val="000000"/>
              </a:solidFill>
              <a:prstDash val="solid"/>
              <a:round/>
            </a:ln>
          </p:spPr>
        </p:sp>
        <p:sp>
          <p:nvSpPr>
            <p:cNvPr name="TextBox 30" id="30"/>
            <p:cNvSpPr txBox="true"/>
            <p:nvPr/>
          </p:nvSpPr>
          <p:spPr>
            <a:xfrm>
              <a:off x="0" y="-38100"/>
              <a:ext cx="1251600" cy="190284"/>
            </a:xfrm>
            <a:prstGeom prst="rect">
              <a:avLst/>
            </a:prstGeom>
          </p:spPr>
          <p:txBody>
            <a:bodyPr anchor="ctr" rtlCol="false" tIns="50800" lIns="50800" bIns="50800" rIns="50800"/>
            <a:lstStyle/>
            <a:p>
              <a:pPr algn="ctr" marL="0" indent="0" lvl="0">
                <a:lnSpc>
                  <a:spcPts val="2520"/>
                </a:lnSpc>
                <a:spcBef>
                  <a:spcPct val="0"/>
                </a:spcBef>
              </a:pPr>
              <a:r>
                <a:rPr lang="en-US" b="true" sz="1800">
                  <a:solidFill>
                    <a:srgbClr val="000000"/>
                  </a:solidFill>
                  <a:latin typeface="HK Grotesk Bold"/>
                  <a:ea typeface="HK Grotesk Bold"/>
                  <a:cs typeface="HK Grotesk Bold"/>
                  <a:sym typeface="HK Grotesk Bold"/>
                </a:rPr>
                <a:t>Chicago, IL </a:t>
              </a:r>
            </a:p>
          </p:txBody>
        </p:sp>
      </p:grpSp>
      <p:sp>
        <p:nvSpPr>
          <p:cNvPr name="AutoShape 31" id="31"/>
          <p:cNvSpPr/>
          <p:nvPr/>
        </p:nvSpPr>
        <p:spPr>
          <a:xfrm flipV="true">
            <a:off x="6923108" y="2949179"/>
            <a:ext cx="4746583" cy="0"/>
          </a:xfrm>
          <a:prstGeom prst="line">
            <a:avLst/>
          </a:prstGeom>
          <a:ln cap="flat" w="9525">
            <a:solidFill>
              <a:srgbClr val="000000"/>
            </a:solidFill>
            <a:prstDash val="solid"/>
            <a:headEnd type="none" len="sm" w="sm"/>
            <a:tailEnd type="none" len="sm" w="sm"/>
          </a:ln>
        </p:spPr>
      </p:sp>
      <p:sp>
        <p:nvSpPr>
          <p:cNvPr name="AutoShape 32" id="32"/>
          <p:cNvSpPr/>
          <p:nvPr/>
        </p:nvSpPr>
        <p:spPr>
          <a:xfrm flipV="true">
            <a:off x="6923108" y="4157370"/>
            <a:ext cx="4746583" cy="0"/>
          </a:xfrm>
          <a:prstGeom prst="line">
            <a:avLst/>
          </a:prstGeom>
          <a:ln cap="flat" w="9525">
            <a:solidFill>
              <a:srgbClr val="000000"/>
            </a:solidFill>
            <a:prstDash val="solid"/>
            <a:headEnd type="none" len="sm" w="sm"/>
            <a:tailEnd type="none" len="sm" w="sm"/>
          </a:ln>
        </p:spPr>
      </p:sp>
      <p:sp>
        <p:nvSpPr>
          <p:cNvPr name="AutoShape 33" id="33"/>
          <p:cNvSpPr/>
          <p:nvPr/>
        </p:nvSpPr>
        <p:spPr>
          <a:xfrm>
            <a:off x="6923108" y="5365561"/>
            <a:ext cx="4746583" cy="0"/>
          </a:xfrm>
          <a:prstGeom prst="line">
            <a:avLst/>
          </a:prstGeom>
          <a:ln cap="flat" w="9525">
            <a:solidFill>
              <a:srgbClr val="000000"/>
            </a:solidFill>
            <a:prstDash val="solid"/>
            <a:headEnd type="none" len="sm" w="sm"/>
            <a:tailEnd type="none" len="sm" w="sm"/>
          </a:ln>
        </p:spPr>
      </p:sp>
      <p:grpSp>
        <p:nvGrpSpPr>
          <p:cNvPr name="Group 34" id="34"/>
          <p:cNvGrpSpPr/>
          <p:nvPr/>
        </p:nvGrpSpPr>
        <p:grpSpPr>
          <a:xfrm rot="0">
            <a:off x="12922250" y="5962723"/>
            <a:ext cx="2109310" cy="2109310"/>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500" t="0" r="-12500" b="0"/>
              </a:stretch>
            </a:blipFill>
            <a:ln w="19050" cap="sq">
              <a:solidFill>
                <a:srgbClr val="000000"/>
              </a:solidFill>
              <a:prstDash val="solid"/>
              <a:miter/>
            </a:ln>
          </p:spPr>
        </p:sp>
      </p:grpSp>
      <p:sp>
        <p:nvSpPr>
          <p:cNvPr name="TextBox 36" id="36"/>
          <p:cNvSpPr txBox="true"/>
          <p:nvPr/>
        </p:nvSpPr>
        <p:spPr>
          <a:xfrm rot="0">
            <a:off x="928708" y="5682036"/>
            <a:ext cx="4864868" cy="1745331"/>
          </a:xfrm>
          <a:prstGeom prst="rect">
            <a:avLst/>
          </a:prstGeom>
        </p:spPr>
        <p:txBody>
          <a:bodyPr anchor="t" rtlCol="false" tIns="0" lIns="0" bIns="0" rIns="0">
            <a:spAutoFit/>
          </a:bodyPr>
          <a:lstStyle/>
          <a:p>
            <a:pPr algn="l">
              <a:lnSpc>
                <a:spcPts val="6941"/>
              </a:lnSpc>
            </a:pPr>
            <a:r>
              <a:rPr lang="en-US" sz="5509" b="true">
                <a:solidFill>
                  <a:srgbClr val="000000"/>
                </a:solidFill>
                <a:latin typeface="Glock Grotesk 2.0 Bold"/>
                <a:ea typeface="Glock Grotesk 2.0 Bold"/>
                <a:cs typeface="Glock Grotesk 2.0 Bold"/>
                <a:sym typeface="Glock Grotesk 2.0 Bold"/>
              </a:rPr>
              <a:t>Marcus Rodriguez</a:t>
            </a:r>
          </a:p>
        </p:txBody>
      </p:sp>
      <p:sp>
        <p:nvSpPr>
          <p:cNvPr name="TextBox 37" id="37"/>
          <p:cNvSpPr txBox="true"/>
          <p:nvPr/>
        </p:nvSpPr>
        <p:spPr>
          <a:xfrm rot="0">
            <a:off x="7068438" y="1939455"/>
            <a:ext cx="3574162" cy="361983"/>
          </a:xfrm>
          <a:prstGeom prst="rect">
            <a:avLst/>
          </a:prstGeom>
        </p:spPr>
        <p:txBody>
          <a:bodyPr anchor="t" rtlCol="false" tIns="0" lIns="0" bIns="0" rIns="0">
            <a:spAutoFit/>
          </a:bodyPr>
          <a:lstStyle/>
          <a:p>
            <a:pPr algn="l">
              <a:lnSpc>
                <a:spcPts val="2520"/>
              </a:lnSpc>
            </a:pPr>
            <a:r>
              <a:rPr lang="en-US" sz="2100">
                <a:solidFill>
                  <a:srgbClr val="000000"/>
                </a:solidFill>
                <a:latin typeface="Akzidenz-Grotesk"/>
                <a:ea typeface="Akzidenz-Grotesk"/>
                <a:cs typeface="Akzidenz-Grotesk"/>
                <a:sym typeface="Akzidenz-Grotesk"/>
              </a:rPr>
              <a:t>Ed</a:t>
            </a:r>
            <a:r>
              <a:rPr lang="en-US" sz="2100">
                <a:solidFill>
                  <a:srgbClr val="000000"/>
                </a:solidFill>
                <a:latin typeface="Akzidenz-Grotesk"/>
                <a:ea typeface="Akzidenz-Grotesk"/>
                <a:cs typeface="Akzidenz-Grotesk"/>
                <a:sym typeface="Akzidenz-Grotesk"/>
              </a:rPr>
              <a:t>ucation</a:t>
            </a:r>
          </a:p>
        </p:txBody>
      </p:sp>
      <p:sp>
        <p:nvSpPr>
          <p:cNvPr name="TextBox 38" id="38"/>
          <p:cNvSpPr txBox="true"/>
          <p:nvPr/>
        </p:nvSpPr>
        <p:spPr>
          <a:xfrm rot="0">
            <a:off x="12917508" y="2253813"/>
            <a:ext cx="4601254" cy="361950"/>
          </a:xfrm>
          <a:prstGeom prst="rect">
            <a:avLst/>
          </a:prstGeom>
        </p:spPr>
        <p:txBody>
          <a:bodyPr anchor="t" rtlCol="false" tIns="0" lIns="0" bIns="0" rIns="0">
            <a:spAutoFit/>
          </a:bodyPr>
          <a:lstStyle/>
          <a:p>
            <a:pPr algn="l">
              <a:lnSpc>
                <a:spcPts val="2520"/>
              </a:lnSpc>
            </a:pPr>
            <a:r>
              <a:rPr lang="en-US" sz="2100">
                <a:solidFill>
                  <a:srgbClr val="000000"/>
                </a:solidFill>
                <a:latin typeface="Akzidenz-Grotesk"/>
                <a:ea typeface="Akzidenz-Grotesk"/>
                <a:cs typeface="Akzidenz-Grotesk"/>
                <a:sym typeface="Akzidenz-Grotesk"/>
              </a:rPr>
              <a:t>Motivation</a:t>
            </a:r>
          </a:p>
        </p:txBody>
      </p:sp>
      <p:sp>
        <p:nvSpPr>
          <p:cNvPr name="TextBox 39" id="39"/>
          <p:cNvSpPr txBox="true"/>
          <p:nvPr/>
        </p:nvSpPr>
        <p:spPr>
          <a:xfrm rot="0">
            <a:off x="7068438" y="3168262"/>
            <a:ext cx="4601254" cy="361983"/>
          </a:xfrm>
          <a:prstGeom prst="rect">
            <a:avLst/>
          </a:prstGeom>
        </p:spPr>
        <p:txBody>
          <a:bodyPr anchor="t" rtlCol="false" tIns="0" lIns="0" bIns="0" rIns="0">
            <a:spAutoFit/>
          </a:bodyPr>
          <a:lstStyle/>
          <a:p>
            <a:pPr algn="l">
              <a:lnSpc>
                <a:spcPts val="2520"/>
              </a:lnSpc>
            </a:pPr>
            <a:r>
              <a:rPr lang="en-US" sz="2100">
                <a:solidFill>
                  <a:srgbClr val="000000"/>
                </a:solidFill>
                <a:latin typeface="Akzidenz-Grotesk"/>
                <a:ea typeface="Akzidenz-Grotesk"/>
                <a:cs typeface="Akzidenz-Grotesk"/>
                <a:sym typeface="Akzidenz-Grotesk"/>
              </a:rPr>
              <a:t>In</a:t>
            </a:r>
            <a:r>
              <a:rPr lang="en-US" sz="2100">
                <a:solidFill>
                  <a:srgbClr val="000000"/>
                </a:solidFill>
                <a:latin typeface="Akzidenz-Grotesk"/>
                <a:ea typeface="Akzidenz-Grotesk"/>
                <a:cs typeface="Akzidenz-Grotesk"/>
                <a:sym typeface="Akzidenz-Grotesk"/>
              </a:rPr>
              <a:t>come</a:t>
            </a:r>
          </a:p>
        </p:txBody>
      </p:sp>
      <p:sp>
        <p:nvSpPr>
          <p:cNvPr name="TextBox 40" id="40"/>
          <p:cNvSpPr txBox="true"/>
          <p:nvPr/>
        </p:nvSpPr>
        <p:spPr>
          <a:xfrm rot="0">
            <a:off x="7068438" y="4355837"/>
            <a:ext cx="3574162" cy="361950"/>
          </a:xfrm>
          <a:prstGeom prst="rect">
            <a:avLst/>
          </a:prstGeom>
        </p:spPr>
        <p:txBody>
          <a:bodyPr anchor="t" rtlCol="false" tIns="0" lIns="0" bIns="0" rIns="0">
            <a:spAutoFit/>
          </a:bodyPr>
          <a:lstStyle/>
          <a:p>
            <a:pPr algn="l">
              <a:lnSpc>
                <a:spcPts val="2520"/>
              </a:lnSpc>
            </a:pPr>
            <a:r>
              <a:rPr lang="en-US" sz="2100">
                <a:solidFill>
                  <a:srgbClr val="000000"/>
                </a:solidFill>
                <a:latin typeface="Akzidenz-Grotesk"/>
                <a:ea typeface="Akzidenz-Grotesk"/>
                <a:cs typeface="Akzidenz-Grotesk"/>
                <a:sym typeface="Akzidenz-Grotesk"/>
              </a:rPr>
              <a:t>Personality</a:t>
            </a:r>
          </a:p>
        </p:txBody>
      </p:sp>
      <p:sp>
        <p:nvSpPr>
          <p:cNvPr name="TextBox 41" id="41"/>
          <p:cNvSpPr txBox="true"/>
          <p:nvPr/>
        </p:nvSpPr>
        <p:spPr>
          <a:xfrm rot="0">
            <a:off x="6819161" y="6969753"/>
            <a:ext cx="4601254" cy="361950"/>
          </a:xfrm>
          <a:prstGeom prst="rect">
            <a:avLst/>
          </a:prstGeom>
        </p:spPr>
        <p:txBody>
          <a:bodyPr anchor="t" rtlCol="false" tIns="0" lIns="0" bIns="0" rIns="0">
            <a:spAutoFit/>
          </a:bodyPr>
          <a:lstStyle/>
          <a:p>
            <a:pPr algn="l">
              <a:lnSpc>
                <a:spcPts val="2520"/>
              </a:lnSpc>
            </a:pPr>
            <a:r>
              <a:rPr lang="en-US" sz="2100">
                <a:solidFill>
                  <a:srgbClr val="000000"/>
                </a:solidFill>
                <a:latin typeface="Akzidenz-Grotesk"/>
                <a:ea typeface="Akzidenz-Grotesk"/>
                <a:cs typeface="Akzidenz-Grotesk"/>
                <a:sym typeface="Akzidenz-Grotesk"/>
              </a:rPr>
              <a:t>Email Preference</a:t>
            </a:r>
          </a:p>
        </p:txBody>
      </p:sp>
      <p:sp>
        <p:nvSpPr>
          <p:cNvPr name="TextBox 42" id="42"/>
          <p:cNvSpPr txBox="true"/>
          <p:nvPr/>
        </p:nvSpPr>
        <p:spPr>
          <a:xfrm rot="0">
            <a:off x="6923108" y="5757936"/>
            <a:ext cx="3574162" cy="361950"/>
          </a:xfrm>
          <a:prstGeom prst="rect">
            <a:avLst/>
          </a:prstGeom>
        </p:spPr>
        <p:txBody>
          <a:bodyPr anchor="t" rtlCol="false" tIns="0" lIns="0" bIns="0" rIns="0">
            <a:spAutoFit/>
          </a:bodyPr>
          <a:lstStyle/>
          <a:p>
            <a:pPr algn="l">
              <a:lnSpc>
                <a:spcPts val="2520"/>
              </a:lnSpc>
            </a:pPr>
            <a:r>
              <a:rPr lang="en-US" sz="2100">
                <a:solidFill>
                  <a:srgbClr val="000000"/>
                </a:solidFill>
                <a:latin typeface="Akzidenz-Grotesk"/>
                <a:ea typeface="Akzidenz-Grotesk"/>
                <a:cs typeface="Akzidenz-Grotesk"/>
                <a:sym typeface="Akzidenz-Grotesk"/>
              </a:rPr>
              <a:t>Marital Status</a:t>
            </a:r>
          </a:p>
        </p:txBody>
      </p:sp>
      <p:sp>
        <p:nvSpPr>
          <p:cNvPr name="TextBox 43" id="43"/>
          <p:cNvSpPr txBox="true"/>
          <p:nvPr/>
        </p:nvSpPr>
        <p:spPr>
          <a:xfrm rot="0">
            <a:off x="7068438" y="2310963"/>
            <a:ext cx="4601254" cy="371475"/>
          </a:xfrm>
          <a:prstGeom prst="rect">
            <a:avLst/>
          </a:prstGeom>
        </p:spPr>
        <p:txBody>
          <a:bodyPr anchor="t" rtlCol="false" tIns="0" lIns="0" bIns="0" rIns="0">
            <a:spAutoFit/>
          </a:bodyPr>
          <a:lstStyle/>
          <a:p>
            <a:pPr algn="l">
              <a:lnSpc>
                <a:spcPts val="2400"/>
              </a:lnSpc>
            </a:pPr>
            <a:r>
              <a:rPr lang="en-US" sz="2000" b="true">
                <a:solidFill>
                  <a:srgbClr val="000000"/>
                </a:solidFill>
                <a:latin typeface="Akzidenz-Grotesk Medium"/>
                <a:ea typeface="Akzidenz-Grotesk Medium"/>
                <a:cs typeface="Akzidenz-Grotesk Medium"/>
                <a:sym typeface="Akzidenz-Grotesk Medium"/>
              </a:rPr>
              <a:t>Bachelor's in Operations Management</a:t>
            </a:r>
          </a:p>
        </p:txBody>
      </p:sp>
      <p:sp>
        <p:nvSpPr>
          <p:cNvPr name="TextBox 44" id="44"/>
          <p:cNvSpPr txBox="true"/>
          <p:nvPr/>
        </p:nvSpPr>
        <p:spPr>
          <a:xfrm rot="0">
            <a:off x="12917508" y="2727136"/>
            <a:ext cx="4601254" cy="2638425"/>
          </a:xfrm>
          <a:prstGeom prst="rect">
            <a:avLst/>
          </a:prstGeom>
        </p:spPr>
        <p:txBody>
          <a:bodyPr anchor="t" rtlCol="false" tIns="0" lIns="0" bIns="0" rIns="0">
            <a:spAutoFit/>
          </a:bodyPr>
          <a:lstStyle/>
          <a:p>
            <a:pPr algn="l">
              <a:lnSpc>
                <a:spcPts val="2520"/>
              </a:lnSpc>
            </a:pPr>
            <a:r>
              <a:rPr lang="en-US" sz="2100" b="true">
                <a:solidFill>
                  <a:srgbClr val="000000"/>
                </a:solidFill>
                <a:latin typeface="Akzidenz-Grotesk Medium"/>
                <a:ea typeface="Akzidenz-Grotesk Medium"/>
                <a:cs typeface="Akzidenz-Grotesk Medium"/>
                <a:sym typeface="Akzidenz-Grotesk Medium"/>
              </a:rPr>
              <a:t> Maintain smooth airport operations and minimize customer disruptions. Success measured by on-time performance, customer wait times, and incident resolution speed. Needs immediate alerts to deploy teams effectively during operational challenges.</a:t>
            </a:r>
          </a:p>
        </p:txBody>
      </p:sp>
      <p:sp>
        <p:nvSpPr>
          <p:cNvPr name="TextBox 45" id="45"/>
          <p:cNvSpPr txBox="true"/>
          <p:nvPr/>
        </p:nvSpPr>
        <p:spPr>
          <a:xfrm rot="0">
            <a:off x="7068438" y="3549296"/>
            <a:ext cx="4601254" cy="371475"/>
          </a:xfrm>
          <a:prstGeom prst="rect">
            <a:avLst/>
          </a:prstGeom>
        </p:spPr>
        <p:txBody>
          <a:bodyPr anchor="t" rtlCol="false" tIns="0" lIns="0" bIns="0" rIns="0">
            <a:spAutoFit/>
          </a:bodyPr>
          <a:lstStyle/>
          <a:p>
            <a:pPr algn="l">
              <a:lnSpc>
                <a:spcPts val="2520"/>
              </a:lnSpc>
            </a:pPr>
            <a:r>
              <a:rPr lang="en-US" sz="2100" b="true">
                <a:solidFill>
                  <a:srgbClr val="000000"/>
                </a:solidFill>
                <a:latin typeface="Akzidenz-Grotesk Medium"/>
                <a:ea typeface="Akzidenz-Grotesk Medium"/>
                <a:cs typeface="Akzidenz-Grotesk Medium"/>
                <a:sym typeface="Akzidenz-Grotesk Medium"/>
              </a:rPr>
              <a:t>85,000 annually </a:t>
            </a:r>
          </a:p>
        </p:txBody>
      </p:sp>
      <p:sp>
        <p:nvSpPr>
          <p:cNvPr name="TextBox 46" id="46"/>
          <p:cNvSpPr txBox="true"/>
          <p:nvPr/>
        </p:nvSpPr>
        <p:spPr>
          <a:xfrm rot="0">
            <a:off x="6923108" y="4765412"/>
            <a:ext cx="5072762" cy="323850"/>
          </a:xfrm>
          <a:prstGeom prst="rect">
            <a:avLst/>
          </a:prstGeom>
        </p:spPr>
        <p:txBody>
          <a:bodyPr anchor="t" rtlCol="false" tIns="0" lIns="0" bIns="0" rIns="0">
            <a:spAutoFit/>
          </a:bodyPr>
          <a:lstStyle/>
          <a:p>
            <a:pPr algn="l">
              <a:lnSpc>
                <a:spcPts val="2280"/>
              </a:lnSpc>
            </a:pPr>
            <a:r>
              <a:rPr lang="en-US" sz="1900" b="true">
                <a:solidFill>
                  <a:srgbClr val="000000"/>
                </a:solidFill>
                <a:latin typeface="Akzidenz-Grotesk Medium"/>
                <a:ea typeface="Akzidenz-Grotesk Medium"/>
                <a:cs typeface="Akzidenz-Grotesk Medium"/>
                <a:sym typeface="Akzidenz-Grotesk Medium"/>
              </a:rPr>
              <a:t> Extrovert, Creative (problem-solving focused)</a:t>
            </a:r>
          </a:p>
        </p:txBody>
      </p:sp>
      <p:sp>
        <p:nvSpPr>
          <p:cNvPr name="TextBox 47" id="47"/>
          <p:cNvSpPr txBox="true"/>
          <p:nvPr/>
        </p:nvSpPr>
        <p:spPr>
          <a:xfrm rot="0">
            <a:off x="6819161" y="7379743"/>
            <a:ext cx="4601254" cy="695325"/>
          </a:xfrm>
          <a:prstGeom prst="rect">
            <a:avLst/>
          </a:prstGeom>
        </p:spPr>
        <p:txBody>
          <a:bodyPr anchor="t" rtlCol="false" tIns="0" lIns="0" bIns="0" rIns="0">
            <a:spAutoFit/>
          </a:bodyPr>
          <a:lstStyle/>
          <a:p>
            <a:pPr algn="l">
              <a:lnSpc>
                <a:spcPts val="2520"/>
              </a:lnSpc>
            </a:pPr>
            <a:r>
              <a:rPr lang="en-US" sz="2100" b="true">
                <a:solidFill>
                  <a:srgbClr val="000000"/>
                </a:solidFill>
                <a:latin typeface="Akzidenz-Grotesk Medium"/>
                <a:ea typeface="Akzidenz-Grotesk Medium"/>
                <a:cs typeface="Akzidenz-Grotesk Medium"/>
                <a:sym typeface="Akzidenz-Grotesk Medium"/>
              </a:rPr>
              <a:t>Short to the point - immediate action items and clear next steps</a:t>
            </a:r>
          </a:p>
        </p:txBody>
      </p:sp>
      <p:sp>
        <p:nvSpPr>
          <p:cNvPr name="TextBox 48" id="48"/>
          <p:cNvSpPr txBox="true"/>
          <p:nvPr/>
        </p:nvSpPr>
        <p:spPr>
          <a:xfrm rot="0">
            <a:off x="6923108" y="6160899"/>
            <a:ext cx="3574162" cy="371475"/>
          </a:xfrm>
          <a:prstGeom prst="rect">
            <a:avLst/>
          </a:prstGeom>
        </p:spPr>
        <p:txBody>
          <a:bodyPr anchor="t" rtlCol="false" tIns="0" lIns="0" bIns="0" rIns="0">
            <a:spAutoFit/>
          </a:bodyPr>
          <a:lstStyle/>
          <a:p>
            <a:pPr algn="l">
              <a:lnSpc>
                <a:spcPts val="2520"/>
              </a:lnSpc>
            </a:pPr>
            <a:r>
              <a:rPr lang="en-US" sz="2100" b="true">
                <a:solidFill>
                  <a:srgbClr val="000000"/>
                </a:solidFill>
                <a:latin typeface="Akzidenz-Grotesk Medium"/>
                <a:ea typeface="Akzidenz-Grotesk Medium"/>
                <a:cs typeface="Akzidenz-Grotesk Medium"/>
                <a:sym typeface="Akzidenz-Grotesk Medium"/>
              </a:rPr>
              <a:t>Single</a:t>
            </a:r>
          </a:p>
        </p:txBody>
      </p:sp>
      <p:sp>
        <p:nvSpPr>
          <p:cNvPr name="AutoShape 49" id="49"/>
          <p:cNvSpPr/>
          <p:nvPr/>
        </p:nvSpPr>
        <p:spPr>
          <a:xfrm>
            <a:off x="6850443" y="6622861"/>
            <a:ext cx="4746583" cy="0"/>
          </a:xfrm>
          <a:prstGeom prst="line">
            <a:avLst/>
          </a:prstGeom>
          <a:ln cap="flat" w="9525">
            <a:solidFill>
              <a:srgbClr val="000000"/>
            </a:solidFill>
            <a:prstDash val="solid"/>
            <a:headEnd type="none" len="sm" w="sm"/>
            <a:tailEnd type="none" len="sm" w="sm"/>
          </a:ln>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05856" y="331147"/>
            <a:ext cx="17358970" cy="9776223"/>
          </a:xfrm>
          <a:custGeom>
            <a:avLst/>
            <a:gdLst/>
            <a:ahLst/>
            <a:cxnLst/>
            <a:rect r="r" b="b" t="t" l="l"/>
            <a:pathLst>
              <a:path h="9776223" w="17358970">
                <a:moveTo>
                  <a:pt x="0" y="0"/>
                </a:moveTo>
                <a:lnTo>
                  <a:pt x="17358970" y="0"/>
                </a:lnTo>
                <a:lnTo>
                  <a:pt x="17358970" y="9776223"/>
                </a:lnTo>
                <a:lnTo>
                  <a:pt x="0" y="9776223"/>
                </a:lnTo>
                <a:lnTo>
                  <a:pt x="0" y="0"/>
                </a:lnTo>
                <a:close/>
              </a:path>
            </a:pathLst>
          </a:custGeom>
          <a:blipFill>
            <a:blip r:embed="rId2"/>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57303" y="-145019"/>
            <a:ext cx="12142186" cy="10432019"/>
          </a:xfrm>
          <a:custGeom>
            <a:avLst/>
            <a:gdLst/>
            <a:ahLst/>
            <a:cxnLst/>
            <a:rect r="r" b="b" t="t" l="l"/>
            <a:pathLst>
              <a:path h="10432019" w="12142186">
                <a:moveTo>
                  <a:pt x="0" y="0"/>
                </a:moveTo>
                <a:lnTo>
                  <a:pt x="12142186" y="0"/>
                </a:lnTo>
                <a:lnTo>
                  <a:pt x="12142186" y="10432019"/>
                </a:lnTo>
                <a:lnTo>
                  <a:pt x="0" y="10432019"/>
                </a:lnTo>
                <a:lnTo>
                  <a:pt x="0" y="0"/>
                </a:lnTo>
                <a:close/>
              </a:path>
            </a:pathLst>
          </a:custGeom>
          <a:blipFill>
            <a:blip r:embed="rId2"/>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307762" y="2052588"/>
            <a:ext cx="7672476" cy="6181823"/>
          </a:xfrm>
          <a:custGeom>
            <a:avLst/>
            <a:gdLst/>
            <a:ahLst/>
            <a:cxnLst/>
            <a:rect r="r" b="b" t="t" l="l"/>
            <a:pathLst>
              <a:path h="6181823" w="7672476">
                <a:moveTo>
                  <a:pt x="0" y="0"/>
                </a:moveTo>
                <a:lnTo>
                  <a:pt x="7672476" y="0"/>
                </a:lnTo>
                <a:lnTo>
                  <a:pt x="7672476" y="6181824"/>
                </a:lnTo>
                <a:lnTo>
                  <a:pt x="0" y="6181824"/>
                </a:lnTo>
                <a:lnTo>
                  <a:pt x="0" y="0"/>
                </a:lnTo>
                <a:close/>
              </a:path>
            </a:pathLst>
          </a:custGeom>
          <a:blipFill>
            <a:blip r:embed="rId2"/>
            <a:stretch>
              <a:fillRect l="0" t="0" r="0" b="0"/>
            </a:stretch>
          </a:blipFill>
        </p:spPr>
      </p:sp>
      <p:sp>
        <p:nvSpPr>
          <p:cNvPr name="Freeform 3" id="3"/>
          <p:cNvSpPr/>
          <p:nvPr/>
        </p:nvSpPr>
        <p:spPr>
          <a:xfrm flipH="false" flipV="false" rot="0">
            <a:off x="2760223" y="0"/>
            <a:ext cx="12767553" cy="10287000"/>
          </a:xfrm>
          <a:custGeom>
            <a:avLst/>
            <a:gdLst/>
            <a:ahLst/>
            <a:cxnLst/>
            <a:rect r="r" b="b" t="t" l="l"/>
            <a:pathLst>
              <a:path h="10287000" w="12767553">
                <a:moveTo>
                  <a:pt x="0" y="0"/>
                </a:moveTo>
                <a:lnTo>
                  <a:pt x="12767554" y="0"/>
                </a:lnTo>
                <a:lnTo>
                  <a:pt x="12767554" y="10287000"/>
                </a:lnTo>
                <a:lnTo>
                  <a:pt x="0" y="10287000"/>
                </a:lnTo>
                <a:lnTo>
                  <a:pt x="0" y="0"/>
                </a:lnTo>
                <a:close/>
              </a:path>
            </a:pathLst>
          </a:custGeom>
          <a:blipFill>
            <a:blip r:embed="rId2"/>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28708" y="1076325"/>
            <a:ext cx="4746583" cy="822991"/>
            <a:chOff x="0" y="0"/>
            <a:chExt cx="1157247" cy="200650"/>
          </a:xfrm>
        </p:grpSpPr>
        <p:sp>
          <p:nvSpPr>
            <p:cNvPr name="Freeform 3" id="3"/>
            <p:cNvSpPr/>
            <p:nvPr/>
          </p:nvSpPr>
          <p:spPr>
            <a:xfrm flipH="false" flipV="false" rot="0">
              <a:off x="0" y="0"/>
              <a:ext cx="1157247" cy="200650"/>
            </a:xfrm>
            <a:custGeom>
              <a:avLst/>
              <a:gdLst/>
              <a:ahLst/>
              <a:cxnLst/>
              <a:rect r="r" b="b" t="t" l="l"/>
              <a:pathLst>
                <a:path h="200650" w="1157247">
                  <a:moveTo>
                    <a:pt x="48932" y="0"/>
                  </a:moveTo>
                  <a:lnTo>
                    <a:pt x="1108316" y="0"/>
                  </a:lnTo>
                  <a:cubicBezTo>
                    <a:pt x="1121293" y="0"/>
                    <a:pt x="1133739" y="5155"/>
                    <a:pt x="1142916" y="14332"/>
                  </a:cubicBezTo>
                  <a:cubicBezTo>
                    <a:pt x="1152092" y="23508"/>
                    <a:pt x="1157247" y="35954"/>
                    <a:pt x="1157247" y="48932"/>
                  </a:cubicBezTo>
                  <a:lnTo>
                    <a:pt x="1157247" y="151719"/>
                  </a:lnTo>
                  <a:cubicBezTo>
                    <a:pt x="1157247" y="164696"/>
                    <a:pt x="1152092" y="177142"/>
                    <a:pt x="1142916" y="186319"/>
                  </a:cubicBezTo>
                  <a:cubicBezTo>
                    <a:pt x="1133739" y="195495"/>
                    <a:pt x="1121293" y="200650"/>
                    <a:pt x="1108316" y="200650"/>
                  </a:cubicBezTo>
                  <a:lnTo>
                    <a:pt x="48932" y="200650"/>
                  </a:lnTo>
                  <a:cubicBezTo>
                    <a:pt x="35954" y="200650"/>
                    <a:pt x="23508" y="195495"/>
                    <a:pt x="14332" y="186319"/>
                  </a:cubicBezTo>
                  <a:cubicBezTo>
                    <a:pt x="5155" y="177142"/>
                    <a:pt x="0" y="164696"/>
                    <a:pt x="0" y="151719"/>
                  </a:cubicBezTo>
                  <a:lnTo>
                    <a:pt x="0" y="48932"/>
                  </a:lnTo>
                  <a:cubicBezTo>
                    <a:pt x="0" y="35954"/>
                    <a:pt x="5155" y="23508"/>
                    <a:pt x="14332" y="14332"/>
                  </a:cubicBezTo>
                  <a:cubicBezTo>
                    <a:pt x="23508" y="5155"/>
                    <a:pt x="35954" y="0"/>
                    <a:pt x="48932" y="0"/>
                  </a:cubicBezTo>
                  <a:close/>
                </a:path>
              </a:pathLst>
            </a:custGeom>
            <a:solidFill>
              <a:srgbClr val="38B6FF"/>
            </a:solidFill>
            <a:ln w="19050" cap="rnd">
              <a:solidFill>
                <a:srgbClr val="000000"/>
              </a:solidFill>
              <a:prstDash val="solid"/>
              <a:round/>
            </a:ln>
          </p:spPr>
        </p:sp>
        <p:sp>
          <p:nvSpPr>
            <p:cNvPr name="TextBox 4" id="4"/>
            <p:cNvSpPr txBox="true"/>
            <p:nvPr/>
          </p:nvSpPr>
          <p:spPr>
            <a:xfrm>
              <a:off x="0" y="-38100"/>
              <a:ext cx="1157247" cy="238750"/>
            </a:xfrm>
            <a:prstGeom prst="rect">
              <a:avLst/>
            </a:prstGeom>
          </p:spPr>
          <p:txBody>
            <a:bodyPr anchor="ctr" rtlCol="false" tIns="50800" lIns="50800" bIns="50800" rIns="50800"/>
            <a:lstStyle/>
            <a:p>
              <a:pPr algn="ctr">
                <a:lnSpc>
                  <a:spcPts val="2520"/>
                </a:lnSpc>
              </a:pPr>
            </a:p>
          </p:txBody>
        </p:sp>
      </p:grpSp>
      <p:grpSp>
        <p:nvGrpSpPr>
          <p:cNvPr name="Group 5" id="5"/>
          <p:cNvGrpSpPr/>
          <p:nvPr/>
        </p:nvGrpSpPr>
        <p:grpSpPr>
          <a:xfrm rot="0">
            <a:off x="6923108" y="1076325"/>
            <a:ext cx="4746583" cy="822991"/>
            <a:chOff x="0" y="0"/>
            <a:chExt cx="1157247" cy="200650"/>
          </a:xfrm>
        </p:grpSpPr>
        <p:sp>
          <p:nvSpPr>
            <p:cNvPr name="Freeform 6" id="6"/>
            <p:cNvSpPr/>
            <p:nvPr/>
          </p:nvSpPr>
          <p:spPr>
            <a:xfrm flipH="false" flipV="false" rot="0">
              <a:off x="0" y="0"/>
              <a:ext cx="1157247" cy="200650"/>
            </a:xfrm>
            <a:custGeom>
              <a:avLst/>
              <a:gdLst/>
              <a:ahLst/>
              <a:cxnLst/>
              <a:rect r="r" b="b" t="t" l="l"/>
              <a:pathLst>
                <a:path h="200650" w="1157247">
                  <a:moveTo>
                    <a:pt x="48932" y="0"/>
                  </a:moveTo>
                  <a:lnTo>
                    <a:pt x="1108316" y="0"/>
                  </a:lnTo>
                  <a:cubicBezTo>
                    <a:pt x="1121293" y="0"/>
                    <a:pt x="1133739" y="5155"/>
                    <a:pt x="1142916" y="14332"/>
                  </a:cubicBezTo>
                  <a:cubicBezTo>
                    <a:pt x="1152092" y="23508"/>
                    <a:pt x="1157247" y="35954"/>
                    <a:pt x="1157247" y="48932"/>
                  </a:cubicBezTo>
                  <a:lnTo>
                    <a:pt x="1157247" y="151719"/>
                  </a:lnTo>
                  <a:cubicBezTo>
                    <a:pt x="1157247" y="164696"/>
                    <a:pt x="1152092" y="177142"/>
                    <a:pt x="1142916" y="186319"/>
                  </a:cubicBezTo>
                  <a:cubicBezTo>
                    <a:pt x="1133739" y="195495"/>
                    <a:pt x="1121293" y="200650"/>
                    <a:pt x="1108316" y="200650"/>
                  </a:cubicBezTo>
                  <a:lnTo>
                    <a:pt x="48932" y="200650"/>
                  </a:lnTo>
                  <a:cubicBezTo>
                    <a:pt x="35954" y="200650"/>
                    <a:pt x="23508" y="195495"/>
                    <a:pt x="14332" y="186319"/>
                  </a:cubicBezTo>
                  <a:cubicBezTo>
                    <a:pt x="5155" y="177142"/>
                    <a:pt x="0" y="164696"/>
                    <a:pt x="0" y="151719"/>
                  </a:cubicBezTo>
                  <a:lnTo>
                    <a:pt x="0" y="48932"/>
                  </a:lnTo>
                  <a:cubicBezTo>
                    <a:pt x="0" y="35954"/>
                    <a:pt x="5155" y="23508"/>
                    <a:pt x="14332" y="14332"/>
                  </a:cubicBezTo>
                  <a:cubicBezTo>
                    <a:pt x="23508" y="5155"/>
                    <a:pt x="35954" y="0"/>
                    <a:pt x="48932" y="0"/>
                  </a:cubicBezTo>
                  <a:close/>
                </a:path>
              </a:pathLst>
            </a:custGeom>
            <a:solidFill>
              <a:srgbClr val="FFFFFF"/>
            </a:solidFill>
            <a:ln w="19050" cap="rnd">
              <a:solidFill>
                <a:srgbClr val="000000"/>
              </a:solidFill>
              <a:prstDash val="solid"/>
              <a:round/>
            </a:ln>
          </p:spPr>
        </p:sp>
        <p:sp>
          <p:nvSpPr>
            <p:cNvPr name="TextBox 7" id="7"/>
            <p:cNvSpPr txBox="true"/>
            <p:nvPr/>
          </p:nvSpPr>
          <p:spPr>
            <a:xfrm>
              <a:off x="0" y="-38100"/>
              <a:ext cx="1157247" cy="238750"/>
            </a:xfrm>
            <a:prstGeom prst="rect">
              <a:avLst/>
            </a:prstGeom>
          </p:spPr>
          <p:txBody>
            <a:bodyPr anchor="ctr" rtlCol="false" tIns="50800" lIns="50800" bIns="50800" rIns="50800"/>
            <a:lstStyle/>
            <a:p>
              <a:pPr algn="ctr">
                <a:lnSpc>
                  <a:spcPts val="2520"/>
                </a:lnSpc>
              </a:pPr>
            </a:p>
          </p:txBody>
        </p:sp>
      </p:grpSp>
      <p:grpSp>
        <p:nvGrpSpPr>
          <p:cNvPr name="Group 8" id="8"/>
          <p:cNvGrpSpPr/>
          <p:nvPr/>
        </p:nvGrpSpPr>
        <p:grpSpPr>
          <a:xfrm rot="0">
            <a:off x="457200" y="1314265"/>
            <a:ext cx="5689600" cy="8513363"/>
            <a:chOff x="0" y="0"/>
            <a:chExt cx="1387161" cy="2075612"/>
          </a:xfrm>
        </p:grpSpPr>
        <p:sp>
          <p:nvSpPr>
            <p:cNvPr name="Freeform 9" id="9"/>
            <p:cNvSpPr/>
            <p:nvPr/>
          </p:nvSpPr>
          <p:spPr>
            <a:xfrm flipH="false" flipV="false" rot="0">
              <a:off x="0" y="0"/>
              <a:ext cx="1387161" cy="2075612"/>
            </a:xfrm>
            <a:custGeom>
              <a:avLst/>
              <a:gdLst/>
              <a:ahLst/>
              <a:cxnLst/>
              <a:rect r="r" b="b" t="t" l="l"/>
              <a:pathLst>
                <a:path h="2075612" w="1387161">
                  <a:moveTo>
                    <a:pt x="61232" y="0"/>
                  </a:moveTo>
                  <a:lnTo>
                    <a:pt x="1325929" y="0"/>
                  </a:lnTo>
                  <a:cubicBezTo>
                    <a:pt x="1359746" y="0"/>
                    <a:pt x="1387161" y="27415"/>
                    <a:pt x="1387161" y="61232"/>
                  </a:cubicBezTo>
                  <a:lnTo>
                    <a:pt x="1387161" y="2014380"/>
                  </a:lnTo>
                  <a:cubicBezTo>
                    <a:pt x="1387161" y="2030620"/>
                    <a:pt x="1380710" y="2046195"/>
                    <a:pt x="1369226" y="2057678"/>
                  </a:cubicBezTo>
                  <a:cubicBezTo>
                    <a:pt x="1357743" y="2069161"/>
                    <a:pt x="1342169" y="2075612"/>
                    <a:pt x="1325929" y="2075612"/>
                  </a:cubicBezTo>
                  <a:lnTo>
                    <a:pt x="61232" y="2075612"/>
                  </a:lnTo>
                  <a:cubicBezTo>
                    <a:pt x="44992" y="2075612"/>
                    <a:pt x="29418" y="2069161"/>
                    <a:pt x="17934" y="2057678"/>
                  </a:cubicBezTo>
                  <a:cubicBezTo>
                    <a:pt x="6451" y="2046195"/>
                    <a:pt x="0" y="2030620"/>
                    <a:pt x="0" y="2014380"/>
                  </a:cubicBezTo>
                  <a:lnTo>
                    <a:pt x="0" y="61232"/>
                  </a:lnTo>
                  <a:cubicBezTo>
                    <a:pt x="0" y="44992"/>
                    <a:pt x="6451" y="29418"/>
                    <a:pt x="17934" y="17934"/>
                  </a:cubicBezTo>
                  <a:cubicBezTo>
                    <a:pt x="29418" y="6451"/>
                    <a:pt x="44992" y="0"/>
                    <a:pt x="61232" y="0"/>
                  </a:cubicBezTo>
                  <a:close/>
                </a:path>
              </a:pathLst>
            </a:custGeom>
            <a:solidFill>
              <a:srgbClr val="FFFFFF"/>
            </a:solidFill>
            <a:ln w="19050" cap="rnd">
              <a:solidFill>
                <a:srgbClr val="000000"/>
              </a:solidFill>
              <a:prstDash val="solid"/>
              <a:round/>
            </a:ln>
          </p:spPr>
        </p:sp>
        <p:sp>
          <p:nvSpPr>
            <p:cNvPr name="TextBox 10" id="10"/>
            <p:cNvSpPr txBox="true"/>
            <p:nvPr/>
          </p:nvSpPr>
          <p:spPr>
            <a:xfrm>
              <a:off x="0" y="-38100"/>
              <a:ext cx="1387161" cy="2113712"/>
            </a:xfrm>
            <a:prstGeom prst="rect">
              <a:avLst/>
            </a:prstGeom>
          </p:spPr>
          <p:txBody>
            <a:bodyPr anchor="ctr" rtlCol="false" tIns="50800" lIns="50800" bIns="50800" rIns="50800"/>
            <a:lstStyle/>
            <a:p>
              <a:pPr algn="ctr">
                <a:lnSpc>
                  <a:spcPts val="2520"/>
                </a:lnSpc>
              </a:pPr>
            </a:p>
          </p:txBody>
        </p:sp>
      </p:grpSp>
      <p:grpSp>
        <p:nvGrpSpPr>
          <p:cNvPr name="Group 11" id="11"/>
          <p:cNvGrpSpPr/>
          <p:nvPr/>
        </p:nvGrpSpPr>
        <p:grpSpPr>
          <a:xfrm rot="0">
            <a:off x="6451600" y="1314265"/>
            <a:ext cx="5689600" cy="8513363"/>
            <a:chOff x="0" y="0"/>
            <a:chExt cx="1387161" cy="2075612"/>
          </a:xfrm>
        </p:grpSpPr>
        <p:sp>
          <p:nvSpPr>
            <p:cNvPr name="Freeform 12" id="12"/>
            <p:cNvSpPr/>
            <p:nvPr/>
          </p:nvSpPr>
          <p:spPr>
            <a:xfrm flipH="false" flipV="false" rot="0">
              <a:off x="0" y="0"/>
              <a:ext cx="1387161" cy="2075612"/>
            </a:xfrm>
            <a:custGeom>
              <a:avLst/>
              <a:gdLst/>
              <a:ahLst/>
              <a:cxnLst/>
              <a:rect r="r" b="b" t="t" l="l"/>
              <a:pathLst>
                <a:path h="2075612" w="1387161">
                  <a:moveTo>
                    <a:pt x="61232" y="0"/>
                  </a:moveTo>
                  <a:lnTo>
                    <a:pt x="1325929" y="0"/>
                  </a:lnTo>
                  <a:cubicBezTo>
                    <a:pt x="1359746" y="0"/>
                    <a:pt x="1387161" y="27415"/>
                    <a:pt x="1387161" y="61232"/>
                  </a:cubicBezTo>
                  <a:lnTo>
                    <a:pt x="1387161" y="2014380"/>
                  </a:lnTo>
                  <a:cubicBezTo>
                    <a:pt x="1387161" y="2030620"/>
                    <a:pt x="1380710" y="2046195"/>
                    <a:pt x="1369226" y="2057678"/>
                  </a:cubicBezTo>
                  <a:cubicBezTo>
                    <a:pt x="1357743" y="2069161"/>
                    <a:pt x="1342169" y="2075612"/>
                    <a:pt x="1325929" y="2075612"/>
                  </a:cubicBezTo>
                  <a:lnTo>
                    <a:pt x="61232" y="2075612"/>
                  </a:lnTo>
                  <a:cubicBezTo>
                    <a:pt x="44992" y="2075612"/>
                    <a:pt x="29418" y="2069161"/>
                    <a:pt x="17934" y="2057678"/>
                  </a:cubicBezTo>
                  <a:cubicBezTo>
                    <a:pt x="6451" y="2046195"/>
                    <a:pt x="0" y="2030620"/>
                    <a:pt x="0" y="2014380"/>
                  </a:cubicBezTo>
                  <a:lnTo>
                    <a:pt x="0" y="61232"/>
                  </a:lnTo>
                  <a:cubicBezTo>
                    <a:pt x="0" y="44992"/>
                    <a:pt x="6451" y="29418"/>
                    <a:pt x="17934" y="17934"/>
                  </a:cubicBezTo>
                  <a:cubicBezTo>
                    <a:pt x="29418" y="6451"/>
                    <a:pt x="44992" y="0"/>
                    <a:pt x="61232" y="0"/>
                  </a:cubicBezTo>
                  <a:close/>
                </a:path>
              </a:pathLst>
            </a:custGeom>
            <a:solidFill>
              <a:srgbClr val="38B6FF"/>
            </a:solidFill>
            <a:ln w="19050" cap="rnd">
              <a:solidFill>
                <a:srgbClr val="000000"/>
              </a:solidFill>
              <a:prstDash val="solid"/>
              <a:round/>
            </a:ln>
          </p:spPr>
        </p:sp>
        <p:sp>
          <p:nvSpPr>
            <p:cNvPr name="TextBox 13" id="13"/>
            <p:cNvSpPr txBox="true"/>
            <p:nvPr/>
          </p:nvSpPr>
          <p:spPr>
            <a:xfrm>
              <a:off x="0" y="-38100"/>
              <a:ext cx="1387161" cy="2113712"/>
            </a:xfrm>
            <a:prstGeom prst="rect">
              <a:avLst/>
            </a:prstGeom>
          </p:spPr>
          <p:txBody>
            <a:bodyPr anchor="ctr" rtlCol="false" tIns="50800" lIns="50800" bIns="50800" rIns="50800"/>
            <a:lstStyle/>
            <a:p>
              <a:pPr algn="ctr">
                <a:lnSpc>
                  <a:spcPts val="2520"/>
                </a:lnSpc>
              </a:pPr>
            </a:p>
            <a:p>
              <a:pPr algn="ctr">
                <a:lnSpc>
                  <a:spcPts val="2520"/>
                </a:lnSpc>
              </a:pPr>
            </a:p>
          </p:txBody>
        </p:sp>
      </p:grpSp>
      <p:grpSp>
        <p:nvGrpSpPr>
          <p:cNvPr name="Group 14" id="14"/>
          <p:cNvGrpSpPr/>
          <p:nvPr/>
        </p:nvGrpSpPr>
        <p:grpSpPr>
          <a:xfrm rot="0">
            <a:off x="12917508" y="1076325"/>
            <a:ext cx="4746583" cy="822991"/>
            <a:chOff x="0" y="0"/>
            <a:chExt cx="1157247" cy="200650"/>
          </a:xfrm>
        </p:grpSpPr>
        <p:sp>
          <p:nvSpPr>
            <p:cNvPr name="Freeform 15" id="15"/>
            <p:cNvSpPr/>
            <p:nvPr/>
          </p:nvSpPr>
          <p:spPr>
            <a:xfrm flipH="false" flipV="false" rot="0">
              <a:off x="0" y="0"/>
              <a:ext cx="1157247" cy="200650"/>
            </a:xfrm>
            <a:custGeom>
              <a:avLst/>
              <a:gdLst/>
              <a:ahLst/>
              <a:cxnLst/>
              <a:rect r="r" b="b" t="t" l="l"/>
              <a:pathLst>
                <a:path h="200650" w="1157247">
                  <a:moveTo>
                    <a:pt x="48932" y="0"/>
                  </a:moveTo>
                  <a:lnTo>
                    <a:pt x="1108316" y="0"/>
                  </a:lnTo>
                  <a:cubicBezTo>
                    <a:pt x="1121293" y="0"/>
                    <a:pt x="1133739" y="5155"/>
                    <a:pt x="1142916" y="14332"/>
                  </a:cubicBezTo>
                  <a:cubicBezTo>
                    <a:pt x="1152092" y="23508"/>
                    <a:pt x="1157247" y="35954"/>
                    <a:pt x="1157247" y="48932"/>
                  </a:cubicBezTo>
                  <a:lnTo>
                    <a:pt x="1157247" y="151719"/>
                  </a:lnTo>
                  <a:cubicBezTo>
                    <a:pt x="1157247" y="164696"/>
                    <a:pt x="1152092" y="177142"/>
                    <a:pt x="1142916" y="186319"/>
                  </a:cubicBezTo>
                  <a:cubicBezTo>
                    <a:pt x="1133739" y="195495"/>
                    <a:pt x="1121293" y="200650"/>
                    <a:pt x="1108316" y="200650"/>
                  </a:cubicBezTo>
                  <a:lnTo>
                    <a:pt x="48932" y="200650"/>
                  </a:lnTo>
                  <a:cubicBezTo>
                    <a:pt x="35954" y="200650"/>
                    <a:pt x="23508" y="195495"/>
                    <a:pt x="14332" y="186319"/>
                  </a:cubicBezTo>
                  <a:cubicBezTo>
                    <a:pt x="5155" y="177142"/>
                    <a:pt x="0" y="164696"/>
                    <a:pt x="0" y="151719"/>
                  </a:cubicBezTo>
                  <a:lnTo>
                    <a:pt x="0" y="48932"/>
                  </a:lnTo>
                  <a:cubicBezTo>
                    <a:pt x="0" y="35954"/>
                    <a:pt x="5155" y="23508"/>
                    <a:pt x="14332" y="14332"/>
                  </a:cubicBezTo>
                  <a:cubicBezTo>
                    <a:pt x="23508" y="5155"/>
                    <a:pt x="35954" y="0"/>
                    <a:pt x="48932" y="0"/>
                  </a:cubicBezTo>
                  <a:close/>
                </a:path>
              </a:pathLst>
            </a:custGeom>
            <a:solidFill>
              <a:srgbClr val="38B6FF"/>
            </a:solidFill>
            <a:ln w="19050" cap="rnd">
              <a:solidFill>
                <a:srgbClr val="000000"/>
              </a:solidFill>
              <a:prstDash val="solid"/>
              <a:round/>
            </a:ln>
          </p:spPr>
        </p:sp>
        <p:sp>
          <p:nvSpPr>
            <p:cNvPr name="TextBox 16" id="16"/>
            <p:cNvSpPr txBox="true"/>
            <p:nvPr/>
          </p:nvSpPr>
          <p:spPr>
            <a:xfrm>
              <a:off x="0" y="-38100"/>
              <a:ext cx="1157247" cy="238750"/>
            </a:xfrm>
            <a:prstGeom prst="rect">
              <a:avLst/>
            </a:prstGeom>
          </p:spPr>
          <p:txBody>
            <a:bodyPr anchor="ctr" rtlCol="false" tIns="50800" lIns="50800" bIns="50800" rIns="50800"/>
            <a:lstStyle/>
            <a:p>
              <a:pPr algn="ctr">
                <a:lnSpc>
                  <a:spcPts val="2520"/>
                </a:lnSpc>
              </a:pPr>
            </a:p>
          </p:txBody>
        </p:sp>
      </p:grpSp>
      <p:grpSp>
        <p:nvGrpSpPr>
          <p:cNvPr name="Group 17" id="17"/>
          <p:cNvGrpSpPr/>
          <p:nvPr/>
        </p:nvGrpSpPr>
        <p:grpSpPr>
          <a:xfrm rot="0">
            <a:off x="12446000" y="1314265"/>
            <a:ext cx="5689600" cy="8513363"/>
            <a:chOff x="0" y="0"/>
            <a:chExt cx="1387161" cy="2075612"/>
          </a:xfrm>
        </p:grpSpPr>
        <p:sp>
          <p:nvSpPr>
            <p:cNvPr name="Freeform 18" id="18"/>
            <p:cNvSpPr/>
            <p:nvPr/>
          </p:nvSpPr>
          <p:spPr>
            <a:xfrm flipH="false" flipV="false" rot="0">
              <a:off x="0" y="0"/>
              <a:ext cx="1387161" cy="2075612"/>
            </a:xfrm>
            <a:custGeom>
              <a:avLst/>
              <a:gdLst/>
              <a:ahLst/>
              <a:cxnLst/>
              <a:rect r="r" b="b" t="t" l="l"/>
              <a:pathLst>
                <a:path h="2075612" w="1387161">
                  <a:moveTo>
                    <a:pt x="61232" y="0"/>
                  </a:moveTo>
                  <a:lnTo>
                    <a:pt x="1325929" y="0"/>
                  </a:lnTo>
                  <a:cubicBezTo>
                    <a:pt x="1359746" y="0"/>
                    <a:pt x="1387161" y="27415"/>
                    <a:pt x="1387161" y="61232"/>
                  </a:cubicBezTo>
                  <a:lnTo>
                    <a:pt x="1387161" y="2014380"/>
                  </a:lnTo>
                  <a:cubicBezTo>
                    <a:pt x="1387161" y="2030620"/>
                    <a:pt x="1380710" y="2046195"/>
                    <a:pt x="1369226" y="2057678"/>
                  </a:cubicBezTo>
                  <a:cubicBezTo>
                    <a:pt x="1357743" y="2069161"/>
                    <a:pt x="1342169" y="2075612"/>
                    <a:pt x="1325929" y="2075612"/>
                  </a:cubicBezTo>
                  <a:lnTo>
                    <a:pt x="61232" y="2075612"/>
                  </a:lnTo>
                  <a:cubicBezTo>
                    <a:pt x="44992" y="2075612"/>
                    <a:pt x="29418" y="2069161"/>
                    <a:pt x="17934" y="2057678"/>
                  </a:cubicBezTo>
                  <a:cubicBezTo>
                    <a:pt x="6451" y="2046195"/>
                    <a:pt x="0" y="2030620"/>
                    <a:pt x="0" y="2014380"/>
                  </a:cubicBezTo>
                  <a:lnTo>
                    <a:pt x="0" y="61232"/>
                  </a:lnTo>
                  <a:cubicBezTo>
                    <a:pt x="0" y="44992"/>
                    <a:pt x="6451" y="29418"/>
                    <a:pt x="17934" y="17934"/>
                  </a:cubicBezTo>
                  <a:cubicBezTo>
                    <a:pt x="29418" y="6451"/>
                    <a:pt x="44992" y="0"/>
                    <a:pt x="61232" y="0"/>
                  </a:cubicBezTo>
                  <a:close/>
                </a:path>
              </a:pathLst>
            </a:custGeom>
            <a:solidFill>
              <a:srgbClr val="FFFFFF"/>
            </a:solidFill>
            <a:ln w="19050" cap="rnd">
              <a:solidFill>
                <a:srgbClr val="000000"/>
              </a:solidFill>
              <a:prstDash val="solid"/>
              <a:round/>
            </a:ln>
          </p:spPr>
        </p:sp>
        <p:sp>
          <p:nvSpPr>
            <p:cNvPr name="TextBox 19" id="19"/>
            <p:cNvSpPr txBox="true"/>
            <p:nvPr/>
          </p:nvSpPr>
          <p:spPr>
            <a:xfrm>
              <a:off x="0" y="-38100"/>
              <a:ext cx="1387161" cy="2113712"/>
            </a:xfrm>
            <a:prstGeom prst="rect">
              <a:avLst/>
            </a:prstGeom>
          </p:spPr>
          <p:txBody>
            <a:bodyPr anchor="ctr" rtlCol="false" tIns="50800" lIns="50800" bIns="50800" rIns="50800"/>
            <a:lstStyle/>
            <a:p>
              <a:pPr algn="ctr">
                <a:lnSpc>
                  <a:spcPts val="2520"/>
                </a:lnSpc>
              </a:pPr>
            </a:p>
          </p:txBody>
        </p:sp>
      </p:grpSp>
      <p:grpSp>
        <p:nvGrpSpPr>
          <p:cNvPr name="Group 20" id="20"/>
          <p:cNvGrpSpPr/>
          <p:nvPr/>
        </p:nvGrpSpPr>
        <p:grpSpPr>
          <a:xfrm rot="0">
            <a:off x="740955" y="1537849"/>
            <a:ext cx="5122090" cy="3391651"/>
            <a:chOff x="0" y="0"/>
            <a:chExt cx="734587" cy="486415"/>
          </a:xfrm>
        </p:grpSpPr>
        <p:sp>
          <p:nvSpPr>
            <p:cNvPr name="Freeform 21" id="21"/>
            <p:cNvSpPr/>
            <p:nvPr/>
          </p:nvSpPr>
          <p:spPr>
            <a:xfrm flipH="false" flipV="false" rot="0">
              <a:off x="0" y="0"/>
              <a:ext cx="734587" cy="486415"/>
            </a:xfrm>
            <a:custGeom>
              <a:avLst/>
              <a:gdLst/>
              <a:ahLst/>
              <a:cxnLst/>
              <a:rect r="r" b="b" t="t" l="l"/>
              <a:pathLst>
                <a:path h="486415" w="734587">
                  <a:moveTo>
                    <a:pt x="46856" y="0"/>
                  </a:moveTo>
                  <a:lnTo>
                    <a:pt x="687731" y="0"/>
                  </a:lnTo>
                  <a:cubicBezTo>
                    <a:pt x="700158" y="0"/>
                    <a:pt x="712076" y="4937"/>
                    <a:pt x="720864" y="13724"/>
                  </a:cubicBezTo>
                  <a:cubicBezTo>
                    <a:pt x="729651" y="22511"/>
                    <a:pt x="734587" y="34429"/>
                    <a:pt x="734587" y="46856"/>
                  </a:cubicBezTo>
                  <a:lnTo>
                    <a:pt x="734587" y="439560"/>
                  </a:lnTo>
                  <a:cubicBezTo>
                    <a:pt x="734587" y="465437"/>
                    <a:pt x="713609" y="486415"/>
                    <a:pt x="687731" y="486415"/>
                  </a:cubicBezTo>
                  <a:lnTo>
                    <a:pt x="46856" y="486415"/>
                  </a:lnTo>
                  <a:cubicBezTo>
                    <a:pt x="20978" y="486415"/>
                    <a:pt x="0" y="465437"/>
                    <a:pt x="0" y="439560"/>
                  </a:cubicBezTo>
                  <a:lnTo>
                    <a:pt x="0" y="46856"/>
                  </a:lnTo>
                  <a:cubicBezTo>
                    <a:pt x="0" y="34429"/>
                    <a:pt x="4937" y="22511"/>
                    <a:pt x="13724" y="13724"/>
                  </a:cubicBezTo>
                  <a:cubicBezTo>
                    <a:pt x="22511" y="4937"/>
                    <a:pt x="34429" y="0"/>
                    <a:pt x="46856" y="0"/>
                  </a:cubicBezTo>
                  <a:close/>
                </a:path>
              </a:pathLst>
            </a:custGeom>
            <a:blipFill>
              <a:blip r:embed="rId3"/>
              <a:stretch>
                <a:fillRect l="0" t="-47532" r="0" b="-79139"/>
              </a:stretch>
            </a:blipFill>
            <a:ln w="19050" cap="rnd">
              <a:solidFill>
                <a:srgbClr val="000000"/>
              </a:solidFill>
              <a:prstDash val="solid"/>
              <a:round/>
            </a:ln>
          </p:spPr>
        </p:sp>
      </p:grpSp>
      <p:grpSp>
        <p:nvGrpSpPr>
          <p:cNvPr name="Group 22" id="22"/>
          <p:cNvGrpSpPr/>
          <p:nvPr/>
        </p:nvGrpSpPr>
        <p:grpSpPr>
          <a:xfrm rot="0">
            <a:off x="727560" y="7940854"/>
            <a:ext cx="1615075" cy="624199"/>
            <a:chOff x="0" y="0"/>
            <a:chExt cx="393766" cy="152184"/>
          </a:xfrm>
        </p:grpSpPr>
        <p:sp>
          <p:nvSpPr>
            <p:cNvPr name="Freeform 23" id="23"/>
            <p:cNvSpPr/>
            <p:nvPr/>
          </p:nvSpPr>
          <p:spPr>
            <a:xfrm flipH="false" flipV="false" rot="0">
              <a:off x="0" y="0"/>
              <a:ext cx="393766" cy="152184"/>
            </a:xfrm>
            <a:custGeom>
              <a:avLst/>
              <a:gdLst/>
              <a:ahLst/>
              <a:cxnLst/>
              <a:rect r="r" b="b" t="t" l="l"/>
              <a:pathLst>
                <a:path h="152184" w="393766">
                  <a:moveTo>
                    <a:pt x="76092" y="0"/>
                  </a:moveTo>
                  <a:lnTo>
                    <a:pt x="317674" y="0"/>
                  </a:lnTo>
                  <a:cubicBezTo>
                    <a:pt x="337855" y="0"/>
                    <a:pt x="357209" y="8017"/>
                    <a:pt x="371479" y="22287"/>
                  </a:cubicBezTo>
                  <a:cubicBezTo>
                    <a:pt x="385749" y="36557"/>
                    <a:pt x="393766" y="55911"/>
                    <a:pt x="393766" y="76092"/>
                  </a:cubicBezTo>
                  <a:lnTo>
                    <a:pt x="393766" y="76092"/>
                  </a:lnTo>
                  <a:cubicBezTo>
                    <a:pt x="393766" y="118116"/>
                    <a:pt x="359698" y="152184"/>
                    <a:pt x="317674" y="152184"/>
                  </a:cubicBezTo>
                  <a:lnTo>
                    <a:pt x="76092" y="152184"/>
                  </a:lnTo>
                  <a:cubicBezTo>
                    <a:pt x="34067" y="152184"/>
                    <a:pt x="0" y="118116"/>
                    <a:pt x="0" y="76092"/>
                  </a:cubicBezTo>
                  <a:lnTo>
                    <a:pt x="0" y="76092"/>
                  </a:lnTo>
                  <a:cubicBezTo>
                    <a:pt x="0" y="34067"/>
                    <a:pt x="34067" y="0"/>
                    <a:pt x="76092" y="0"/>
                  </a:cubicBezTo>
                  <a:close/>
                </a:path>
              </a:pathLst>
            </a:custGeom>
            <a:solidFill>
              <a:srgbClr val="38B6FF"/>
            </a:solidFill>
            <a:ln w="19050" cap="rnd">
              <a:solidFill>
                <a:srgbClr val="000000"/>
              </a:solidFill>
              <a:prstDash val="solid"/>
              <a:round/>
            </a:ln>
          </p:spPr>
        </p:sp>
        <p:sp>
          <p:nvSpPr>
            <p:cNvPr name="TextBox 24" id="24"/>
            <p:cNvSpPr txBox="true"/>
            <p:nvPr/>
          </p:nvSpPr>
          <p:spPr>
            <a:xfrm>
              <a:off x="0" y="-38100"/>
              <a:ext cx="393766" cy="190284"/>
            </a:xfrm>
            <a:prstGeom prst="rect">
              <a:avLst/>
            </a:prstGeom>
          </p:spPr>
          <p:txBody>
            <a:bodyPr anchor="ctr" rtlCol="false" tIns="50800" lIns="50800" bIns="50800" rIns="50800"/>
            <a:lstStyle/>
            <a:p>
              <a:pPr algn="ctr" marL="0" indent="0" lvl="0">
                <a:lnSpc>
                  <a:spcPts val="2520"/>
                </a:lnSpc>
                <a:spcBef>
                  <a:spcPct val="0"/>
                </a:spcBef>
              </a:pPr>
              <a:r>
                <a:rPr lang="en-US" b="true" sz="1800">
                  <a:solidFill>
                    <a:srgbClr val="000000"/>
                  </a:solidFill>
                  <a:latin typeface="HK Grotesk Bold"/>
                  <a:ea typeface="HK Grotesk Bold"/>
                  <a:cs typeface="HK Grotesk Bold"/>
                  <a:sym typeface="HK Grotesk Bold"/>
                </a:rPr>
                <a:t>Age : 55</a:t>
              </a:r>
            </a:p>
          </p:txBody>
        </p:sp>
      </p:grpSp>
      <p:grpSp>
        <p:nvGrpSpPr>
          <p:cNvPr name="Group 25" id="25"/>
          <p:cNvGrpSpPr/>
          <p:nvPr/>
        </p:nvGrpSpPr>
        <p:grpSpPr>
          <a:xfrm rot="0">
            <a:off x="2483546" y="7940854"/>
            <a:ext cx="3377596" cy="624199"/>
            <a:chOff x="0" y="0"/>
            <a:chExt cx="823480" cy="152184"/>
          </a:xfrm>
        </p:grpSpPr>
        <p:sp>
          <p:nvSpPr>
            <p:cNvPr name="Freeform 26" id="26"/>
            <p:cNvSpPr/>
            <p:nvPr/>
          </p:nvSpPr>
          <p:spPr>
            <a:xfrm flipH="false" flipV="false" rot="0">
              <a:off x="0" y="0"/>
              <a:ext cx="823480" cy="152184"/>
            </a:xfrm>
            <a:custGeom>
              <a:avLst/>
              <a:gdLst/>
              <a:ahLst/>
              <a:cxnLst/>
              <a:rect r="r" b="b" t="t" l="l"/>
              <a:pathLst>
                <a:path h="152184" w="823480">
                  <a:moveTo>
                    <a:pt x="76092" y="0"/>
                  </a:moveTo>
                  <a:lnTo>
                    <a:pt x="747388" y="0"/>
                  </a:lnTo>
                  <a:cubicBezTo>
                    <a:pt x="767569" y="0"/>
                    <a:pt x="786923" y="8017"/>
                    <a:pt x="801193" y="22287"/>
                  </a:cubicBezTo>
                  <a:cubicBezTo>
                    <a:pt x="815463" y="36557"/>
                    <a:pt x="823480" y="55911"/>
                    <a:pt x="823480" y="76092"/>
                  </a:cubicBezTo>
                  <a:lnTo>
                    <a:pt x="823480" y="76092"/>
                  </a:lnTo>
                  <a:cubicBezTo>
                    <a:pt x="823480" y="118116"/>
                    <a:pt x="789412" y="152184"/>
                    <a:pt x="747388" y="152184"/>
                  </a:cubicBezTo>
                  <a:lnTo>
                    <a:pt x="76092" y="152184"/>
                  </a:lnTo>
                  <a:cubicBezTo>
                    <a:pt x="34067" y="152184"/>
                    <a:pt x="0" y="118116"/>
                    <a:pt x="0" y="76092"/>
                  </a:cubicBezTo>
                  <a:lnTo>
                    <a:pt x="0" y="76092"/>
                  </a:lnTo>
                  <a:cubicBezTo>
                    <a:pt x="0" y="34067"/>
                    <a:pt x="34067" y="0"/>
                    <a:pt x="76092" y="0"/>
                  </a:cubicBezTo>
                  <a:close/>
                </a:path>
              </a:pathLst>
            </a:custGeom>
            <a:solidFill>
              <a:srgbClr val="38B6FF"/>
            </a:solidFill>
            <a:ln w="19050" cap="rnd">
              <a:solidFill>
                <a:srgbClr val="000000"/>
              </a:solidFill>
              <a:prstDash val="solid"/>
              <a:round/>
            </a:ln>
          </p:spPr>
        </p:sp>
        <p:sp>
          <p:nvSpPr>
            <p:cNvPr name="TextBox 27" id="27"/>
            <p:cNvSpPr txBox="true"/>
            <p:nvPr/>
          </p:nvSpPr>
          <p:spPr>
            <a:xfrm>
              <a:off x="0" y="-38100"/>
              <a:ext cx="823480" cy="190284"/>
            </a:xfrm>
            <a:prstGeom prst="rect">
              <a:avLst/>
            </a:prstGeom>
          </p:spPr>
          <p:txBody>
            <a:bodyPr anchor="ctr" rtlCol="false" tIns="50800" lIns="50800" bIns="50800" rIns="50800"/>
            <a:lstStyle/>
            <a:p>
              <a:pPr algn="ctr" marL="0" indent="0" lvl="0">
                <a:lnSpc>
                  <a:spcPts val="2520"/>
                </a:lnSpc>
                <a:spcBef>
                  <a:spcPct val="0"/>
                </a:spcBef>
              </a:pPr>
              <a:r>
                <a:rPr lang="en-US" b="true" sz="1800">
                  <a:solidFill>
                    <a:srgbClr val="000000"/>
                  </a:solidFill>
                  <a:latin typeface="HK Grotesk Bold"/>
                  <a:ea typeface="HK Grotesk Bold"/>
                  <a:cs typeface="HK Grotesk Bold"/>
                  <a:sym typeface="HK Grotesk Bold"/>
                </a:rPr>
                <a:t>Customer Analytics Specialist</a:t>
              </a:r>
            </a:p>
          </p:txBody>
        </p:sp>
      </p:grpSp>
      <p:grpSp>
        <p:nvGrpSpPr>
          <p:cNvPr name="Group 28" id="28"/>
          <p:cNvGrpSpPr/>
          <p:nvPr/>
        </p:nvGrpSpPr>
        <p:grpSpPr>
          <a:xfrm rot="0">
            <a:off x="727560" y="8731451"/>
            <a:ext cx="5133582" cy="624199"/>
            <a:chOff x="0" y="0"/>
            <a:chExt cx="1251600" cy="152184"/>
          </a:xfrm>
        </p:grpSpPr>
        <p:sp>
          <p:nvSpPr>
            <p:cNvPr name="Freeform 29" id="29"/>
            <p:cNvSpPr/>
            <p:nvPr/>
          </p:nvSpPr>
          <p:spPr>
            <a:xfrm flipH="false" flipV="false" rot="0">
              <a:off x="0" y="0"/>
              <a:ext cx="1251600" cy="152184"/>
            </a:xfrm>
            <a:custGeom>
              <a:avLst/>
              <a:gdLst/>
              <a:ahLst/>
              <a:cxnLst/>
              <a:rect r="r" b="b" t="t" l="l"/>
              <a:pathLst>
                <a:path h="152184" w="1251600">
                  <a:moveTo>
                    <a:pt x="76092" y="0"/>
                  </a:moveTo>
                  <a:lnTo>
                    <a:pt x="1175508" y="0"/>
                  </a:lnTo>
                  <a:cubicBezTo>
                    <a:pt x="1195689" y="0"/>
                    <a:pt x="1215043" y="8017"/>
                    <a:pt x="1229313" y="22287"/>
                  </a:cubicBezTo>
                  <a:cubicBezTo>
                    <a:pt x="1243583" y="36557"/>
                    <a:pt x="1251600" y="55911"/>
                    <a:pt x="1251600" y="76092"/>
                  </a:cubicBezTo>
                  <a:lnTo>
                    <a:pt x="1251600" y="76092"/>
                  </a:lnTo>
                  <a:cubicBezTo>
                    <a:pt x="1251600" y="118116"/>
                    <a:pt x="1217533" y="152184"/>
                    <a:pt x="1175508" y="152184"/>
                  </a:cubicBezTo>
                  <a:lnTo>
                    <a:pt x="76092" y="152184"/>
                  </a:lnTo>
                  <a:cubicBezTo>
                    <a:pt x="34067" y="152184"/>
                    <a:pt x="0" y="118116"/>
                    <a:pt x="0" y="76092"/>
                  </a:cubicBezTo>
                  <a:lnTo>
                    <a:pt x="0" y="76092"/>
                  </a:lnTo>
                  <a:cubicBezTo>
                    <a:pt x="0" y="34067"/>
                    <a:pt x="34067" y="0"/>
                    <a:pt x="76092" y="0"/>
                  </a:cubicBezTo>
                  <a:close/>
                </a:path>
              </a:pathLst>
            </a:custGeom>
            <a:solidFill>
              <a:srgbClr val="38B6FF"/>
            </a:solidFill>
            <a:ln w="19050" cap="rnd">
              <a:solidFill>
                <a:srgbClr val="000000"/>
              </a:solidFill>
              <a:prstDash val="solid"/>
              <a:round/>
            </a:ln>
          </p:spPr>
        </p:sp>
        <p:sp>
          <p:nvSpPr>
            <p:cNvPr name="TextBox 30" id="30"/>
            <p:cNvSpPr txBox="true"/>
            <p:nvPr/>
          </p:nvSpPr>
          <p:spPr>
            <a:xfrm>
              <a:off x="0" y="-38100"/>
              <a:ext cx="1251600" cy="190284"/>
            </a:xfrm>
            <a:prstGeom prst="rect">
              <a:avLst/>
            </a:prstGeom>
          </p:spPr>
          <p:txBody>
            <a:bodyPr anchor="ctr" rtlCol="false" tIns="50800" lIns="50800" bIns="50800" rIns="50800"/>
            <a:lstStyle/>
            <a:p>
              <a:pPr algn="ctr" marL="0" indent="0" lvl="0">
                <a:lnSpc>
                  <a:spcPts val="2520"/>
                </a:lnSpc>
                <a:spcBef>
                  <a:spcPct val="0"/>
                </a:spcBef>
              </a:pPr>
              <a:r>
                <a:rPr lang="en-US" b="true" sz="1800">
                  <a:solidFill>
                    <a:srgbClr val="000000"/>
                  </a:solidFill>
                  <a:latin typeface="HK Grotesk Bold"/>
                  <a:ea typeface="HK Grotesk Bold"/>
                  <a:cs typeface="HK Grotesk Bold"/>
                  <a:sym typeface="HK Grotesk Bold"/>
                </a:rPr>
                <a:t>Chicago, IL </a:t>
              </a:r>
            </a:p>
          </p:txBody>
        </p:sp>
      </p:grpSp>
      <p:sp>
        <p:nvSpPr>
          <p:cNvPr name="AutoShape 31" id="31"/>
          <p:cNvSpPr/>
          <p:nvPr/>
        </p:nvSpPr>
        <p:spPr>
          <a:xfrm flipV="true">
            <a:off x="6923108" y="2949179"/>
            <a:ext cx="4746583" cy="0"/>
          </a:xfrm>
          <a:prstGeom prst="line">
            <a:avLst/>
          </a:prstGeom>
          <a:ln cap="flat" w="9525">
            <a:solidFill>
              <a:srgbClr val="000000"/>
            </a:solidFill>
            <a:prstDash val="solid"/>
            <a:headEnd type="none" len="sm" w="sm"/>
            <a:tailEnd type="none" len="sm" w="sm"/>
          </a:ln>
        </p:spPr>
      </p:sp>
      <p:sp>
        <p:nvSpPr>
          <p:cNvPr name="AutoShape 32" id="32"/>
          <p:cNvSpPr/>
          <p:nvPr/>
        </p:nvSpPr>
        <p:spPr>
          <a:xfrm flipV="true">
            <a:off x="6923108" y="4157370"/>
            <a:ext cx="4746583" cy="0"/>
          </a:xfrm>
          <a:prstGeom prst="line">
            <a:avLst/>
          </a:prstGeom>
          <a:ln cap="flat" w="9525">
            <a:solidFill>
              <a:srgbClr val="000000"/>
            </a:solidFill>
            <a:prstDash val="solid"/>
            <a:headEnd type="none" len="sm" w="sm"/>
            <a:tailEnd type="none" len="sm" w="sm"/>
          </a:ln>
        </p:spPr>
      </p:sp>
      <p:sp>
        <p:nvSpPr>
          <p:cNvPr name="AutoShape 33" id="33"/>
          <p:cNvSpPr/>
          <p:nvPr/>
        </p:nvSpPr>
        <p:spPr>
          <a:xfrm>
            <a:off x="6923108" y="5365561"/>
            <a:ext cx="4746583" cy="0"/>
          </a:xfrm>
          <a:prstGeom prst="line">
            <a:avLst/>
          </a:prstGeom>
          <a:ln cap="flat" w="9525">
            <a:solidFill>
              <a:srgbClr val="000000"/>
            </a:solidFill>
            <a:prstDash val="solid"/>
            <a:headEnd type="none" len="sm" w="sm"/>
            <a:tailEnd type="none" len="sm" w="sm"/>
          </a:ln>
        </p:spPr>
      </p:sp>
      <p:grpSp>
        <p:nvGrpSpPr>
          <p:cNvPr name="Group 34" id="34"/>
          <p:cNvGrpSpPr/>
          <p:nvPr/>
        </p:nvGrpSpPr>
        <p:grpSpPr>
          <a:xfrm rot="0">
            <a:off x="12922250" y="6165587"/>
            <a:ext cx="2109310" cy="2109310"/>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47671" t="-62903" r="-45464" b="-126981"/>
              </a:stretch>
            </a:blipFill>
            <a:ln w="19050" cap="sq">
              <a:solidFill>
                <a:srgbClr val="000000"/>
              </a:solidFill>
              <a:prstDash val="solid"/>
              <a:miter/>
            </a:ln>
          </p:spPr>
        </p:sp>
      </p:grpSp>
      <p:sp>
        <p:nvSpPr>
          <p:cNvPr name="TextBox 36" id="36"/>
          <p:cNvSpPr txBox="true"/>
          <p:nvPr/>
        </p:nvSpPr>
        <p:spPr>
          <a:xfrm rot="0">
            <a:off x="928708" y="5682036"/>
            <a:ext cx="4864868" cy="870725"/>
          </a:xfrm>
          <a:prstGeom prst="rect">
            <a:avLst/>
          </a:prstGeom>
        </p:spPr>
        <p:txBody>
          <a:bodyPr anchor="t" rtlCol="false" tIns="0" lIns="0" bIns="0" rIns="0">
            <a:spAutoFit/>
          </a:bodyPr>
          <a:lstStyle/>
          <a:p>
            <a:pPr algn="l">
              <a:lnSpc>
                <a:spcPts val="6941"/>
              </a:lnSpc>
            </a:pPr>
            <a:r>
              <a:rPr lang="en-US" sz="5509" b="true">
                <a:solidFill>
                  <a:srgbClr val="000000"/>
                </a:solidFill>
                <a:latin typeface="Glock Grotesk 2.0 Bold"/>
                <a:ea typeface="Glock Grotesk 2.0 Bold"/>
                <a:cs typeface="Glock Grotesk 2.0 Bold"/>
                <a:sym typeface="Glock Grotesk 2.0 Bold"/>
              </a:rPr>
              <a:t>David Park</a:t>
            </a:r>
          </a:p>
        </p:txBody>
      </p:sp>
      <p:sp>
        <p:nvSpPr>
          <p:cNvPr name="TextBox 37" id="37"/>
          <p:cNvSpPr txBox="true"/>
          <p:nvPr/>
        </p:nvSpPr>
        <p:spPr>
          <a:xfrm rot="0">
            <a:off x="7068438" y="1939455"/>
            <a:ext cx="3574162" cy="361983"/>
          </a:xfrm>
          <a:prstGeom prst="rect">
            <a:avLst/>
          </a:prstGeom>
        </p:spPr>
        <p:txBody>
          <a:bodyPr anchor="t" rtlCol="false" tIns="0" lIns="0" bIns="0" rIns="0">
            <a:spAutoFit/>
          </a:bodyPr>
          <a:lstStyle/>
          <a:p>
            <a:pPr algn="l">
              <a:lnSpc>
                <a:spcPts val="2520"/>
              </a:lnSpc>
            </a:pPr>
            <a:r>
              <a:rPr lang="en-US" sz="2100">
                <a:solidFill>
                  <a:srgbClr val="000000"/>
                </a:solidFill>
                <a:latin typeface="Akzidenz-Grotesk"/>
                <a:ea typeface="Akzidenz-Grotesk"/>
                <a:cs typeface="Akzidenz-Grotesk"/>
                <a:sym typeface="Akzidenz-Grotesk"/>
              </a:rPr>
              <a:t>Ed</a:t>
            </a:r>
            <a:r>
              <a:rPr lang="en-US" sz="2100">
                <a:solidFill>
                  <a:srgbClr val="000000"/>
                </a:solidFill>
                <a:latin typeface="Akzidenz-Grotesk"/>
                <a:ea typeface="Akzidenz-Grotesk"/>
                <a:cs typeface="Akzidenz-Grotesk"/>
                <a:sym typeface="Akzidenz-Grotesk"/>
              </a:rPr>
              <a:t>ucation</a:t>
            </a:r>
          </a:p>
        </p:txBody>
      </p:sp>
      <p:sp>
        <p:nvSpPr>
          <p:cNvPr name="TextBox 38" id="38"/>
          <p:cNvSpPr txBox="true"/>
          <p:nvPr/>
        </p:nvSpPr>
        <p:spPr>
          <a:xfrm rot="0">
            <a:off x="12917508" y="2587229"/>
            <a:ext cx="4601254" cy="361950"/>
          </a:xfrm>
          <a:prstGeom prst="rect">
            <a:avLst/>
          </a:prstGeom>
        </p:spPr>
        <p:txBody>
          <a:bodyPr anchor="t" rtlCol="false" tIns="0" lIns="0" bIns="0" rIns="0">
            <a:spAutoFit/>
          </a:bodyPr>
          <a:lstStyle/>
          <a:p>
            <a:pPr algn="l">
              <a:lnSpc>
                <a:spcPts val="2520"/>
              </a:lnSpc>
            </a:pPr>
            <a:r>
              <a:rPr lang="en-US" sz="2100">
                <a:solidFill>
                  <a:srgbClr val="000000"/>
                </a:solidFill>
                <a:latin typeface="Akzidenz-Grotesk"/>
                <a:ea typeface="Akzidenz-Grotesk"/>
                <a:cs typeface="Akzidenz-Grotesk"/>
                <a:sym typeface="Akzidenz-Grotesk"/>
              </a:rPr>
              <a:t>Motivation</a:t>
            </a:r>
          </a:p>
        </p:txBody>
      </p:sp>
      <p:sp>
        <p:nvSpPr>
          <p:cNvPr name="TextBox 39" id="39"/>
          <p:cNvSpPr txBox="true"/>
          <p:nvPr/>
        </p:nvSpPr>
        <p:spPr>
          <a:xfrm rot="0">
            <a:off x="7068438" y="3168262"/>
            <a:ext cx="4601254" cy="361983"/>
          </a:xfrm>
          <a:prstGeom prst="rect">
            <a:avLst/>
          </a:prstGeom>
        </p:spPr>
        <p:txBody>
          <a:bodyPr anchor="t" rtlCol="false" tIns="0" lIns="0" bIns="0" rIns="0">
            <a:spAutoFit/>
          </a:bodyPr>
          <a:lstStyle/>
          <a:p>
            <a:pPr algn="l">
              <a:lnSpc>
                <a:spcPts val="2520"/>
              </a:lnSpc>
            </a:pPr>
            <a:r>
              <a:rPr lang="en-US" sz="2100">
                <a:solidFill>
                  <a:srgbClr val="000000"/>
                </a:solidFill>
                <a:latin typeface="Akzidenz-Grotesk"/>
                <a:ea typeface="Akzidenz-Grotesk"/>
                <a:cs typeface="Akzidenz-Grotesk"/>
                <a:sym typeface="Akzidenz-Grotesk"/>
              </a:rPr>
              <a:t>In</a:t>
            </a:r>
            <a:r>
              <a:rPr lang="en-US" sz="2100">
                <a:solidFill>
                  <a:srgbClr val="000000"/>
                </a:solidFill>
                <a:latin typeface="Akzidenz-Grotesk"/>
                <a:ea typeface="Akzidenz-Grotesk"/>
                <a:cs typeface="Akzidenz-Grotesk"/>
                <a:sym typeface="Akzidenz-Grotesk"/>
              </a:rPr>
              <a:t>come</a:t>
            </a:r>
          </a:p>
        </p:txBody>
      </p:sp>
      <p:sp>
        <p:nvSpPr>
          <p:cNvPr name="TextBox 40" id="40"/>
          <p:cNvSpPr txBox="true"/>
          <p:nvPr/>
        </p:nvSpPr>
        <p:spPr>
          <a:xfrm rot="0">
            <a:off x="7068438" y="4355837"/>
            <a:ext cx="3574162" cy="361950"/>
          </a:xfrm>
          <a:prstGeom prst="rect">
            <a:avLst/>
          </a:prstGeom>
        </p:spPr>
        <p:txBody>
          <a:bodyPr anchor="t" rtlCol="false" tIns="0" lIns="0" bIns="0" rIns="0">
            <a:spAutoFit/>
          </a:bodyPr>
          <a:lstStyle/>
          <a:p>
            <a:pPr algn="l">
              <a:lnSpc>
                <a:spcPts val="2520"/>
              </a:lnSpc>
            </a:pPr>
            <a:r>
              <a:rPr lang="en-US" sz="2100">
                <a:solidFill>
                  <a:srgbClr val="000000"/>
                </a:solidFill>
                <a:latin typeface="Akzidenz-Grotesk"/>
                <a:ea typeface="Akzidenz-Grotesk"/>
                <a:cs typeface="Akzidenz-Grotesk"/>
                <a:sym typeface="Akzidenz-Grotesk"/>
              </a:rPr>
              <a:t>Personality</a:t>
            </a:r>
          </a:p>
        </p:txBody>
      </p:sp>
      <p:sp>
        <p:nvSpPr>
          <p:cNvPr name="TextBox 41" id="41"/>
          <p:cNvSpPr txBox="true"/>
          <p:nvPr/>
        </p:nvSpPr>
        <p:spPr>
          <a:xfrm rot="0">
            <a:off x="6819161" y="6969753"/>
            <a:ext cx="4601254" cy="361950"/>
          </a:xfrm>
          <a:prstGeom prst="rect">
            <a:avLst/>
          </a:prstGeom>
        </p:spPr>
        <p:txBody>
          <a:bodyPr anchor="t" rtlCol="false" tIns="0" lIns="0" bIns="0" rIns="0">
            <a:spAutoFit/>
          </a:bodyPr>
          <a:lstStyle/>
          <a:p>
            <a:pPr algn="l">
              <a:lnSpc>
                <a:spcPts val="2520"/>
              </a:lnSpc>
            </a:pPr>
            <a:r>
              <a:rPr lang="en-US" sz="2100">
                <a:solidFill>
                  <a:srgbClr val="000000"/>
                </a:solidFill>
                <a:latin typeface="Akzidenz-Grotesk"/>
                <a:ea typeface="Akzidenz-Grotesk"/>
                <a:cs typeface="Akzidenz-Grotesk"/>
                <a:sym typeface="Akzidenz-Grotesk"/>
              </a:rPr>
              <a:t>Email Preference</a:t>
            </a:r>
          </a:p>
        </p:txBody>
      </p:sp>
      <p:sp>
        <p:nvSpPr>
          <p:cNvPr name="TextBox 42" id="42"/>
          <p:cNvSpPr txBox="true"/>
          <p:nvPr/>
        </p:nvSpPr>
        <p:spPr>
          <a:xfrm rot="0">
            <a:off x="6923108" y="5757936"/>
            <a:ext cx="3574162" cy="361950"/>
          </a:xfrm>
          <a:prstGeom prst="rect">
            <a:avLst/>
          </a:prstGeom>
        </p:spPr>
        <p:txBody>
          <a:bodyPr anchor="t" rtlCol="false" tIns="0" lIns="0" bIns="0" rIns="0">
            <a:spAutoFit/>
          </a:bodyPr>
          <a:lstStyle/>
          <a:p>
            <a:pPr algn="l">
              <a:lnSpc>
                <a:spcPts val="2520"/>
              </a:lnSpc>
            </a:pPr>
            <a:r>
              <a:rPr lang="en-US" sz="2100">
                <a:solidFill>
                  <a:srgbClr val="000000"/>
                </a:solidFill>
                <a:latin typeface="Akzidenz-Grotesk"/>
                <a:ea typeface="Akzidenz-Grotesk"/>
                <a:cs typeface="Akzidenz-Grotesk"/>
                <a:sym typeface="Akzidenz-Grotesk"/>
              </a:rPr>
              <a:t>Marital Status</a:t>
            </a:r>
          </a:p>
        </p:txBody>
      </p:sp>
      <p:sp>
        <p:nvSpPr>
          <p:cNvPr name="TextBox 43" id="43"/>
          <p:cNvSpPr txBox="true"/>
          <p:nvPr/>
        </p:nvSpPr>
        <p:spPr>
          <a:xfrm rot="0">
            <a:off x="7068438" y="2320488"/>
            <a:ext cx="4601254" cy="371475"/>
          </a:xfrm>
          <a:prstGeom prst="rect">
            <a:avLst/>
          </a:prstGeom>
        </p:spPr>
        <p:txBody>
          <a:bodyPr anchor="t" rtlCol="false" tIns="0" lIns="0" bIns="0" rIns="0">
            <a:spAutoFit/>
          </a:bodyPr>
          <a:lstStyle/>
          <a:p>
            <a:pPr algn="l">
              <a:lnSpc>
                <a:spcPts val="2520"/>
              </a:lnSpc>
            </a:pPr>
            <a:r>
              <a:rPr lang="en-US" sz="2100" b="true">
                <a:solidFill>
                  <a:srgbClr val="000000"/>
                </a:solidFill>
                <a:latin typeface="Akzidenz-Grotesk Medium"/>
                <a:ea typeface="Akzidenz-Grotesk Medium"/>
                <a:cs typeface="Akzidenz-Grotesk Medium"/>
                <a:sym typeface="Akzidenz-Grotesk Medium"/>
              </a:rPr>
              <a:t> Master's in Data Science</a:t>
            </a:r>
          </a:p>
        </p:txBody>
      </p:sp>
      <p:sp>
        <p:nvSpPr>
          <p:cNvPr name="TextBox 44" id="44"/>
          <p:cNvSpPr txBox="true"/>
          <p:nvPr/>
        </p:nvSpPr>
        <p:spPr>
          <a:xfrm rot="0">
            <a:off x="12917508" y="3050912"/>
            <a:ext cx="4601254" cy="2962275"/>
          </a:xfrm>
          <a:prstGeom prst="rect">
            <a:avLst/>
          </a:prstGeom>
        </p:spPr>
        <p:txBody>
          <a:bodyPr anchor="t" rtlCol="false" tIns="0" lIns="0" bIns="0" rIns="0">
            <a:spAutoFit/>
          </a:bodyPr>
          <a:lstStyle/>
          <a:p>
            <a:pPr algn="l">
              <a:lnSpc>
                <a:spcPts val="2520"/>
              </a:lnSpc>
            </a:pPr>
            <a:r>
              <a:rPr lang="en-US" sz="2100" b="true">
                <a:solidFill>
                  <a:srgbClr val="000000"/>
                </a:solidFill>
                <a:latin typeface="Akzidenz-Grotesk Medium"/>
                <a:ea typeface="Akzidenz-Grotesk Medium"/>
                <a:cs typeface="Akzidenz-Grotesk Medium"/>
                <a:sym typeface="Akzidenz-Grotesk Medium"/>
              </a:rPr>
              <a:t>Uncover hidden patterns in customer behavior and feedback that drive business improvements. Passionate about using advanced analytics to predict customer needs and identify process inefficiencies. Success measured by accuracy of predictive models and actionable insights delivered to leadership.</a:t>
            </a:r>
          </a:p>
        </p:txBody>
      </p:sp>
      <p:sp>
        <p:nvSpPr>
          <p:cNvPr name="TextBox 45" id="45"/>
          <p:cNvSpPr txBox="true"/>
          <p:nvPr/>
        </p:nvSpPr>
        <p:spPr>
          <a:xfrm rot="0">
            <a:off x="7068438" y="3549296"/>
            <a:ext cx="4601254" cy="361950"/>
          </a:xfrm>
          <a:prstGeom prst="rect">
            <a:avLst/>
          </a:prstGeom>
        </p:spPr>
        <p:txBody>
          <a:bodyPr anchor="t" rtlCol="false" tIns="0" lIns="0" bIns="0" rIns="0">
            <a:spAutoFit/>
          </a:bodyPr>
          <a:lstStyle/>
          <a:p>
            <a:pPr algn="l">
              <a:lnSpc>
                <a:spcPts val="2520"/>
              </a:lnSpc>
            </a:pPr>
            <a:r>
              <a:rPr lang="en-US" sz="2100">
                <a:solidFill>
                  <a:srgbClr val="000000"/>
                </a:solidFill>
                <a:latin typeface="Akzidenz-Grotesk"/>
                <a:ea typeface="Akzidenz-Grotesk"/>
                <a:cs typeface="Akzidenz-Grotesk"/>
                <a:sym typeface="Akzidenz-Grotesk"/>
              </a:rPr>
              <a:t>80,000 annually</a:t>
            </a:r>
          </a:p>
        </p:txBody>
      </p:sp>
      <p:sp>
        <p:nvSpPr>
          <p:cNvPr name="TextBox 46" id="46"/>
          <p:cNvSpPr txBox="true"/>
          <p:nvPr/>
        </p:nvSpPr>
        <p:spPr>
          <a:xfrm rot="0">
            <a:off x="7068438" y="4736870"/>
            <a:ext cx="5072762" cy="371475"/>
          </a:xfrm>
          <a:prstGeom prst="rect">
            <a:avLst/>
          </a:prstGeom>
        </p:spPr>
        <p:txBody>
          <a:bodyPr anchor="t" rtlCol="false" tIns="0" lIns="0" bIns="0" rIns="0">
            <a:spAutoFit/>
          </a:bodyPr>
          <a:lstStyle/>
          <a:p>
            <a:pPr algn="l">
              <a:lnSpc>
                <a:spcPts val="2520"/>
              </a:lnSpc>
            </a:pPr>
            <a:r>
              <a:rPr lang="en-US" sz="2100" b="true">
                <a:solidFill>
                  <a:srgbClr val="000000"/>
                </a:solidFill>
                <a:latin typeface="Akzidenz-Grotesk Medium"/>
                <a:ea typeface="Akzidenz-Grotesk Medium"/>
                <a:cs typeface="Akzidenz-Grotesk Medium"/>
                <a:sym typeface="Akzidenz-Grotesk Medium"/>
              </a:rPr>
              <a:t> Introvert, Analytical</a:t>
            </a:r>
          </a:p>
        </p:txBody>
      </p:sp>
      <p:sp>
        <p:nvSpPr>
          <p:cNvPr name="TextBox 47" id="47"/>
          <p:cNvSpPr txBox="true"/>
          <p:nvPr/>
        </p:nvSpPr>
        <p:spPr>
          <a:xfrm rot="0">
            <a:off x="6819161" y="7379743"/>
            <a:ext cx="4601254" cy="1343025"/>
          </a:xfrm>
          <a:prstGeom prst="rect">
            <a:avLst/>
          </a:prstGeom>
        </p:spPr>
        <p:txBody>
          <a:bodyPr anchor="t" rtlCol="false" tIns="0" lIns="0" bIns="0" rIns="0">
            <a:spAutoFit/>
          </a:bodyPr>
          <a:lstStyle/>
          <a:p>
            <a:pPr algn="l">
              <a:lnSpc>
                <a:spcPts val="2520"/>
              </a:lnSpc>
            </a:pPr>
            <a:r>
              <a:rPr lang="en-US" sz="2100" b="true">
                <a:solidFill>
                  <a:srgbClr val="000000"/>
                </a:solidFill>
                <a:latin typeface="Akzidenz-Grotesk Medium"/>
                <a:ea typeface="Akzidenz-Grotesk Medium"/>
                <a:cs typeface="Akzidenz-Grotesk Medium"/>
                <a:sym typeface="Akzidenz-Grotesk Medium"/>
              </a:rPr>
              <a:t>Long and detailed - technical specifications, methodology explanations, and comprehensive data insights</a:t>
            </a:r>
          </a:p>
        </p:txBody>
      </p:sp>
      <p:sp>
        <p:nvSpPr>
          <p:cNvPr name="TextBox 48" id="48"/>
          <p:cNvSpPr txBox="true"/>
          <p:nvPr/>
        </p:nvSpPr>
        <p:spPr>
          <a:xfrm rot="0">
            <a:off x="6923108" y="6160899"/>
            <a:ext cx="3574162" cy="371475"/>
          </a:xfrm>
          <a:prstGeom prst="rect">
            <a:avLst/>
          </a:prstGeom>
        </p:spPr>
        <p:txBody>
          <a:bodyPr anchor="t" rtlCol="false" tIns="0" lIns="0" bIns="0" rIns="0">
            <a:spAutoFit/>
          </a:bodyPr>
          <a:lstStyle/>
          <a:p>
            <a:pPr algn="l">
              <a:lnSpc>
                <a:spcPts val="2520"/>
              </a:lnSpc>
            </a:pPr>
            <a:r>
              <a:rPr lang="en-US" sz="2100" b="true">
                <a:solidFill>
                  <a:srgbClr val="000000"/>
                </a:solidFill>
                <a:latin typeface="Akzidenz-Grotesk Medium"/>
                <a:ea typeface="Akzidenz-Grotesk Medium"/>
                <a:cs typeface="Akzidenz-Grotesk Medium"/>
                <a:sym typeface="Akzidenz-Grotesk Medium"/>
              </a:rPr>
              <a:t>Single</a:t>
            </a:r>
          </a:p>
        </p:txBody>
      </p:sp>
      <p:sp>
        <p:nvSpPr>
          <p:cNvPr name="AutoShape 49" id="49"/>
          <p:cNvSpPr/>
          <p:nvPr/>
        </p:nvSpPr>
        <p:spPr>
          <a:xfrm>
            <a:off x="6850443" y="6622861"/>
            <a:ext cx="4746583" cy="0"/>
          </a:xfrm>
          <a:prstGeom prst="line">
            <a:avLst/>
          </a:prstGeom>
          <a:ln cap="flat" w="9525">
            <a:solidFill>
              <a:srgbClr val="000000"/>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85194" y="949500"/>
            <a:ext cx="12780600" cy="997200"/>
            <a:chOff x="0" y="0"/>
            <a:chExt cx="17040800" cy="1329600"/>
          </a:xfrm>
        </p:grpSpPr>
        <p:sp>
          <p:nvSpPr>
            <p:cNvPr name="Freeform 3" id="3"/>
            <p:cNvSpPr/>
            <p:nvPr/>
          </p:nvSpPr>
          <p:spPr>
            <a:xfrm flipH="false" flipV="false" rot="0">
              <a:off x="0" y="0"/>
              <a:ext cx="17040800" cy="1329600"/>
            </a:xfrm>
            <a:custGeom>
              <a:avLst/>
              <a:gdLst/>
              <a:ahLst/>
              <a:cxnLst/>
              <a:rect r="r" b="b" t="t" l="l"/>
              <a:pathLst>
                <a:path h="1329600" w="17040800">
                  <a:moveTo>
                    <a:pt x="0" y="0"/>
                  </a:moveTo>
                  <a:lnTo>
                    <a:pt x="17040800" y="0"/>
                  </a:lnTo>
                  <a:lnTo>
                    <a:pt x="17040800" y="1329600"/>
                  </a:lnTo>
                  <a:lnTo>
                    <a:pt x="0" y="1329600"/>
                  </a:lnTo>
                  <a:close/>
                </a:path>
              </a:pathLst>
            </a:custGeom>
            <a:solidFill>
              <a:srgbClr val="000000">
                <a:alpha val="0"/>
              </a:srgbClr>
            </a:solidFill>
          </p:spPr>
        </p:sp>
        <p:sp>
          <p:nvSpPr>
            <p:cNvPr name="TextBox 4" id="4"/>
            <p:cNvSpPr txBox="true"/>
            <p:nvPr/>
          </p:nvSpPr>
          <p:spPr>
            <a:xfrm>
              <a:off x="0" y="76200"/>
              <a:ext cx="17040800" cy="1253400"/>
            </a:xfrm>
            <a:prstGeom prst="rect">
              <a:avLst/>
            </a:prstGeom>
          </p:spPr>
          <p:txBody>
            <a:bodyPr anchor="b" rtlCol="false" tIns="0" lIns="0" bIns="0" rIns="0"/>
            <a:lstStyle/>
            <a:p>
              <a:pPr algn="l">
                <a:lnSpc>
                  <a:spcPts val="4896"/>
                </a:lnSpc>
              </a:pPr>
              <a:r>
                <a:rPr lang="en-US" b="true" sz="4800">
                  <a:solidFill>
                    <a:srgbClr val="4197DF"/>
                  </a:solidFill>
                  <a:latin typeface="Droid Serif Bold"/>
                  <a:ea typeface="Droid Serif Bold"/>
                  <a:cs typeface="Droid Serif Bold"/>
                  <a:sym typeface="Droid Serif Bold"/>
                </a:rPr>
                <a:t>Meet the Team</a:t>
              </a:r>
            </a:p>
          </p:txBody>
        </p:sp>
      </p:grpSp>
      <p:grpSp>
        <p:nvGrpSpPr>
          <p:cNvPr name="Group 5" id="5"/>
          <p:cNvGrpSpPr>
            <a:grpSpLocks noChangeAspect="true"/>
          </p:cNvGrpSpPr>
          <p:nvPr/>
        </p:nvGrpSpPr>
        <p:grpSpPr>
          <a:xfrm rot="0">
            <a:off x="569400" y="2760450"/>
            <a:ext cx="4013600" cy="4062552"/>
            <a:chOff x="0" y="0"/>
            <a:chExt cx="5351467" cy="5416736"/>
          </a:xfrm>
        </p:grpSpPr>
        <p:sp>
          <p:nvSpPr>
            <p:cNvPr name="Freeform 6" id="6"/>
            <p:cNvSpPr/>
            <p:nvPr/>
          </p:nvSpPr>
          <p:spPr>
            <a:xfrm flipH="false" flipV="false" rot="0">
              <a:off x="0" y="0"/>
              <a:ext cx="5351526" cy="5416677"/>
            </a:xfrm>
            <a:custGeom>
              <a:avLst/>
              <a:gdLst/>
              <a:ahLst/>
              <a:cxnLst/>
              <a:rect r="r" b="b" t="t" l="l"/>
              <a:pathLst>
                <a:path h="5416677" w="5351526">
                  <a:moveTo>
                    <a:pt x="0" y="0"/>
                  </a:moveTo>
                  <a:lnTo>
                    <a:pt x="5351526" y="0"/>
                  </a:lnTo>
                  <a:lnTo>
                    <a:pt x="5351526" y="5416677"/>
                  </a:lnTo>
                  <a:lnTo>
                    <a:pt x="0" y="5416677"/>
                  </a:lnTo>
                  <a:lnTo>
                    <a:pt x="0" y="0"/>
                  </a:lnTo>
                  <a:close/>
                </a:path>
              </a:pathLst>
            </a:custGeom>
            <a:blipFill>
              <a:blip r:embed="rId3"/>
              <a:stretch>
                <a:fillRect l="-8338" t="0" r="-8338" b="0"/>
              </a:stretch>
            </a:blipFill>
          </p:spPr>
        </p:sp>
      </p:grpSp>
      <p:grpSp>
        <p:nvGrpSpPr>
          <p:cNvPr name="Group 7" id="7"/>
          <p:cNvGrpSpPr>
            <a:grpSpLocks noChangeAspect="true"/>
          </p:cNvGrpSpPr>
          <p:nvPr/>
        </p:nvGrpSpPr>
        <p:grpSpPr>
          <a:xfrm rot="0">
            <a:off x="9437650" y="2760450"/>
            <a:ext cx="4013600" cy="4062552"/>
            <a:chOff x="0" y="0"/>
            <a:chExt cx="5351467" cy="5416736"/>
          </a:xfrm>
        </p:grpSpPr>
        <p:sp>
          <p:nvSpPr>
            <p:cNvPr name="Freeform 8" id="8"/>
            <p:cNvSpPr/>
            <p:nvPr/>
          </p:nvSpPr>
          <p:spPr>
            <a:xfrm flipH="false" flipV="false" rot="0">
              <a:off x="0" y="0"/>
              <a:ext cx="5351526" cy="5416677"/>
            </a:xfrm>
            <a:custGeom>
              <a:avLst/>
              <a:gdLst/>
              <a:ahLst/>
              <a:cxnLst/>
              <a:rect r="r" b="b" t="t" l="l"/>
              <a:pathLst>
                <a:path h="5416677" w="5351526">
                  <a:moveTo>
                    <a:pt x="0" y="0"/>
                  </a:moveTo>
                  <a:lnTo>
                    <a:pt x="5351526" y="0"/>
                  </a:lnTo>
                  <a:lnTo>
                    <a:pt x="5351526" y="5416677"/>
                  </a:lnTo>
                  <a:lnTo>
                    <a:pt x="0" y="5416677"/>
                  </a:lnTo>
                  <a:lnTo>
                    <a:pt x="0" y="0"/>
                  </a:lnTo>
                  <a:close/>
                </a:path>
              </a:pathLst>
            </a:custGeom>
            <a:blipFill>
              <a:blip r:embed="rId4"/>
              <a:stretch>
                <a:fillRect l="0" t="-28100" r="0" b="-47539"/>
              </a:stretch>
            </a:blipFill>
          </p:spPr>
        </p:sp>
      </p:grpSp>
      <p:grpSp>
        <p:nvGrpSpPr>
          <p:cNvPr name="Group 9" id="9"/>
          <p:cNvGrpSpPr>
            <a:grpSpLocks noChangeAspect="true"/>
          </p:cNvGrpSpPr>
          <p:nvPr/>
        </p:nvGrpSpPr>
        <p:grpSpPr>
          <a:xfrm rot="0">
            <a:off x="13906600" y="2789200"/>
            <a:ext cx="3985196" cy="4033802"/>
            <a:chOff x="0" y="0"/>
            <a:chExt cx="5351467" cy="5416736"/>
          </a:xfrm>
        </p:grpSpPr>
        <p:sp>
          <p:nvSpPr>
            <p:cNvPr name="Freeform 10" id="10"/>
            <p:cNvSpPr/>
            <p:nvPr/>
          </p:nvSpPr>
          <p:spPr>
            <a:xfrm flipH="false" flipV="false" rot="0">
              <a:off x="0" y="0"/>
              <a:ext cx="5351526" cy="5416677"/>
            </a:xfrm>
            <a:custGeom>
              <a:avLst/>
              <a:gdLst/>
              <a:ahLst/>
              <a:cxnLst/>
              <a:rect r="r" b="b" t="t" l="l"/>
              <a:pathLst>
                <a:path h="5416677" w="5351526">
                  <a:moveTo>
                    <a:pt x="0" y="0"/>
                  </a:moveTo>
                  <a:lnTo>
                    <a:pt x="5351526" y="0"/>
                  </a:lnTo>
                  <a:lnTo>
                    <a:pt x="5351526" y="5416677"/>
                  </a:lnTo>
                  <a:lnTo>
                    <a:pt x="0" y="5416677"/>
                  </a:lnTo>
                  <a:lnTo>
                    <a:pt x="0" y="0"/>
                  </a:lnTo>
                  <a:close/>
                </a:path>
              </a:pathLst>
            </a:custGeom>
            <a:blipFill>
              <a:blip r:embed="rId5"/>
              <a:stretch>
                <a:fillRect l="0" t="-2837" r="0" b="-28891"/>
              </a:stretch>
            </a:blipFill>
          </p:spPr>
        </p:sp>
      </p:grpSp>
      <p:sp>
        <p:nvSpPr>
          <p:cNvPr name="Freeform 11" id="11"/>
          <p:cNvSpPr/>
          <p:nvPr/>
        </p:nvSpPr>
        <p:spPr>
          <a:xfrm flipH="false" flipV="false" rot="0">
            <a:off x="5010327" y="2760450"/>
            <a:ext cx="3999995" cy="4062552"/>
          </a:xfrm>
          <a:custGeom>
            <a:avLst/>
            <a:gdLst/>
            <a:ahLst/>
            <a:cxnLst/>
            <a:rect r="r" b="b" t="t" l="l"/>
            <a:pathLst>
              <a:path h="4062552" w="3999995">
                <a:moveTo>
                  <a:pt x="0" y="0"/>
                </a:moveTo>
                <a:lnTo>
                  <a:pt x="3999996" y="0"/>
                </a:lnTo>
                <a:lnTo>
                  <a:pt x="3999996" y="4062552"/>
                </a:lnTo>
                <a:lnTo>
                  <a:pt x="0" y="4062552"/>
                </a:lnTo>
                <a:lnTo>
                  <a:pt x="0" y="0"/>
                </a:lnTo>
                <a:close/>
              </a:path>
            </a:pathLst>
          </a:custGeom>
          <a:blipFill>
            <a:blip r:embed="rId6"/>
            <a:stretch>
              <a:fillRect l="0" t="-5931" r="0" b="-69108"/>
            </a:stretch>
          </a:blipFill>
        </p:spPr>
      </p:sp>
      <p:sp>
        <p:nvSpPr>
          <p:cNvPr name="Freeform 12" id="12"/>
          <p:cNvSpPr/>
          <p:nvPr/>
        </p:nvSpPr>
        <p:spPr>
          <a:xfrm flipH="false" flipV="false" rot="0">
            <a:off x="0" y="6950046"/>
            <a:ext cx="3186791" cy="3336954"/>
          </a:xfrm>
          <a:custGeom>
            <a:avLst/>
            <a:gdLst/>
            <a:ahLst/>
            <a:cxnLst/>
            <a:rect r="r" b="b" t="t" l="l"/>
            <a:pathLst>
              <a:path h="3336954" w="3186791">
                <a:moveTo>
                  <a:pt x="0" y="0"/>
                </a:moveTo>
                <a:lnTo>
                  <a:pt x="3186791" y="0"/>
                </a:lnTo>
                <a:lnTo>
                  <a:pt x="3186791" y="3336954"/>
                </a:lnTo>
                <a:lnTo>
                  <a:pt x="0" y="3336954"/>
                </a:lnTo>
                <a:lnTo>
                  <a:pt x="0" y="0"/>
                </a:lnTo>
                <a:close/>
              </a:path>
            </a:pathLst>
          </a:custGeom>
          <a:blipFill>
            <a:blip r:embed="rId7">
              <a:alphaModFix amt="39000"/>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5400000">
            <a:off x="15026127" y="7025127"/>
            <a:ext cx="3186791" cy="3336954"/>
          </a:xfrm>
          <a:custGeom>
            <a:avLst/>
            <a:gdLst/>
            <a:ahLst/>
            <a:cxnLst/>
            <a:rect r="r" b="b" t="t" l="l"/>
            <a:pathLst>
              <a:path h="3336954" w="3186791">
                <a:moveTo>
                  <a:pt x="0" y="0"/>
                </a:moveTo>
                <a:lnTo>
                  <a:pt x="3186792" y="0"/>
                </a:lnTo>
                <a:lnTo>
                  <a:pt x="3186792" y="3336954"/>
                </a:lnTo>
                <a:lnTo>
                  <a:pt x="0" y="3336954"/>
                </a:lnTo>
                <a:lnTo>
                  <a:pt x="0" y="0"/>
                </a:lnTo>
                <a:close/>
              </a:path>
            </a:pathLst>
          </a:custGeom>
          <a:blipFill>
            <a:blip r:embed="rId7">
              <a:alphaModFix amt="30000"/>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14058996" y="6946350"/>
            <a:ext cx="3832800" cy="1104519"/>
          </a:xfrm>
          <a:prstGeom prst="rect">
            <a:avLst/>
          </a:prstGeom>
        </p:spPr>
        <p:txBody>
          <a:bodyPr anchor="t" rtlCol="false" tIns="0" lIns="0" bIns="0" rIns="0">
            <a:spAutoFit/>
          </a:bodyPr>
          <a:lstStyle/>
          <a:p>
            <a:pPr algn="ctr">
              <a:lnSpc>
                <a:spcPts val="2652"/>
              </a:lnSpc>
            </a:pPr>
            <a:r>
              <a:rPr lang="en-US" sz="2600">
                <a:solidFill>
                  <a:srgbClr val="202124"/>
                </a:solidFill>
                <a:latin typeface="Droid Serif"/>
                <a:ea typeface="Droid Serif"/>
                <a:cs typeface="Droid Serif"/>
                <a:sym typeface="Droid Serif"/>
              </a:rPr>
              <a:t>Bonny Makaniankhondo</a:t>
            </a:r>
          </a:p>
          <a:p>
            <a:pPr algn="ctr">
              <a:lnSpc>
                <a:spcPts val="3264"/>
              </a:lnSpc>
            </a:pPr>
            <a:r>
              <a:rPr lang="en-US" sz="3200">
                <a:solidFill>
                  <a:srgbClr val="202124"/>
                </a:solidFill>
                <a:latin typeface="Droid Serif"/>
                <a:ea typeface="Droid Serif"/>
                <a:cs typeface="Droid Serif"/>
                <a:sym typeface="Droid Serif"/>
              </a:rPr>
              <a:t>Software Dev</a:t>
            </a:r>
          </a:p>
        </p:txBody>
      </p:sp>
      <p:sp>
        <p:nvSpPr>
          <p:cNvPr name="TextBox 15" id="15"/>
          <p:cNvSpPr txBox="true"/>
          <p:nvPr/>
        </p:nvSpPr>
        <p:spPr>
          <a:xfrm rot="0">
            <a:off x="659800" y="6755850"/>
            <a:ext cx="3832800" cy="1298956"/>
          </a:xfrm>
          <a:prstGeom prst="rect">
            <a:avLst/>
          </a:prstGeom>
        </p:spPr>
        <p:txBody>
          <a:bodyPr anchor="t" rtlCol="false" tIns="0" lIns="0" bIns="0" rIns="0">
            <a:spAutoFit/>
          </a:bodyPr>
          <a:lstStyle/>
          <a:p>
            <a:pPr algn="ctr">
              <a:lnSpc>
                <a:spcPts val="5312"/>
              </a:lnSpc>
            </a:pPr>
            <a:r>
              <a:rPr lang="en-US" sz="3200">
                <a:solidFill>
                  <a:srgbClr val="202124"/>
                </a:solidFill>
                <a:latin typeface="Droid Serif"/>
                <a:ea typeface="Droid Serif"/>
                <a:cs typeface="Droid Serif"/>
                <a:sym typeface="Droid Serif"/>
              </a:rPr>
              <a:t>Khayyel Johnson</a:t>
            </a:r>
          </a:p>
          <a:p>
            <a:pPr algn="ctr">
              <a:lnSpc>
                <a:spcPts val="5312"/>
              </a:lnSpc>
            </a:pPr>
            <a:r>
              <a:rPr lang="en-US" sz="3200">
                <a:solidFill>
                  <a:srgbClr val="202124"/>
                </a:solidFill>
                <a:latin typeface="Droid Serif"/>
                <a:ea typeface="Droid Serif"/>
                <a:cs typeface="Droid Serif"/>
                <a:sym typeface="Droid Serif"/>
              </a:rPr>
              <a:t>UX Developer</a:t>
            </a:r>
          </a:p>
        </p:txBody>
      </p:sp>
      <p:sp>
        <p:nvSpPr>
          <p:cNvPr name="Freeform 16" id="16"/>
          <p:cNvSpPr/>
          <p:nvPr/>
        </p:nvSpPr>
        <p:spPr>
          <a:xfrm flipH="false" flipV="false" rot="0">
            <a:off x="152400" y="7102446"/>
            <a:ext cx="3186791" cy="3336954"/>
          </a:xfrm>
          <a:custGeom>
            <a:avLst/>
            <a:gdLst/>
            <a:ahLst/>
            <a:cxnLst/>
            <a:rect r="r" b="b" t="t" l="l"/>
            <a:pathLst>
              <a:path h="3336954" w="3186791">
                <a:moveTo>
                  <a:pt x="0" y="0"/>
                </a:moveTo>
                <a:lnTo>
                  <a:pt x="3186791" y="0"/>
                </a:lnTo>
                <a:lnTo>
                  <a:pt x="3186791" y="3336954"/>
                </a:lnTo>
                <a:lnTo>
                  <a:pt x="0" y="3336954"/>
                </a:lnTo>
                <a:lnTo>
                  <a:pt x="0" y="0"/>
                </a:lnTo>
                <a:close/>
              </a:path>
            </a:pathLst>
          </a:custGeom>
          <a:blipFill>
            <a:blip r:embed="rId9">
              <a:alphaModFix amt="2199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5400000">
            <a:off x="15178527" y="7177527"/>
            <a:ext cx="3186791" cy="3336954"/>
          </a:xfrm>
          <a:custGeom>
            <a:avLst/>
            <a:gdLst/>
            <a:ahLst/>
            <a:cxnLst/>
            <a:rect r="r" b="b" t="t" l="l"/>
            <a:pathLst>
              <a:path h="3336954" w="3186791">
                <a:moveTo>
                  <a:pt x="0" y="0"/>
                </a:moveTo>
                <a:lnTo>
                  <a:pt x="3186792" y="0"/>
                </a:lnTo>
                <a:lnTo>
                  <a:pt x="3186792" y="3336954"/>
                </a:lnTo>
                <a:lnTo>
                  <a:pt x="0" y="3336954"/>
                </a:lnTo>
                <a:lnTo>
                  <a:pt x="0" y="0"/>
                </a:lnTo>
                <a:close/>
              </a:path>
            </a:pathLst>
          </a:custGeom>
          <a:blipFill>
            <a:blip r:embed="rId9">
              <a:alphaModFix amt="36000"/>
              <a:extLst>
                <a:ext uri="{96DAC541-7B7A-43D3-8B79-37D633B846F1}">
                  <asvg:svgBlip xmlns:asvg="http://schemas.microsoft.com/office/drawing/2016/SVG/main" r:embed="rId10"/>
                </a:ext>
              </a:extLst>
            </a:blip>
            <a:stretch>
              <a:fillRect l="0" t="0" r="0" b="0"/>
            </a:stretch>
          </a:blipFill>
        </p:spPr>
      </p:sp>
      <p:sp>
        <p:nvSpPr>
          <p:cNvPr name="TextBox 18" id="18"/>
          <p:cNvSpPr txBox="true"/>
          <p:nvPr/>
        </p:nvSpPr>
        <p:spPr>
          <a:xfrm rot="0">
            <a:off x="5059096" y="6755850"/>
            <a:ext cx="3832800" cy="1965706"/>
          </a:xfrm>
          <a:prstGeom prst="rect">
            <a:avLst/>
          </a:prstGeom>
        </p:spPr>
        <p:txBody>
          <a:bodyPr anchor="t" rtlCol="false" tIns="0" lIns="0" bIns="0" rIns="0">
            <a:spAutoFit/>
          </a:bodyPr>
          <a:lstStyle/>
          <a:p>
            <a:pPr algn="ctr">
              <a:lnSpc>
                <a:spcPts val="5312"/>
              </a:lnSpc>
            </a:pPr>
            <a:r>
              <a:rPr lang="en-US" sz="3200">
                <a:solidFill>
                  <a:srgbClr val="202124"/>
                </a:solidFill>
                <a:latin typeface="Droid Serif"/>
                <a:ea typeface="Droid Serif"/>
                <a:cs typeface="Droid Serif"/>
                <a:sym typeface="Droid Serif"/>
              </a:rPr>
              <a:t>Maati Young</a:t>
            </a:r>
          </a:p>
          <a:p>
            <a:pPr algn="ctr">
              <a:lnSpc>
                <a:spcPts val="5312"/>
              </a:lnSpc>
            </a:pPr>
            <a:r>
              <a:rPr lang="en-US" sz="3200">
                <a:solidFill>
                  <a:srgbClr val="202124"/>
                </a:solidFill>
                <a:latin typeface="Droid Serif"/>
                <a:ea typeface="Droid Serif"/>
                <a:cs typeface="Droid Serif"/>
                <a:sym typeface="Droid Serif"/>
              </a:rPr>
              <a:t>Program Manager</a:t>
            </a:r>
          </a:p>
          <a:p>
            <a:pPr algn="ctr">
              <a:lnSpc>
                <a:spcPts val="5312"/>
              </a:lnSpc>
            </a:pPr>
          </a:p>
        </p:txBody>
      </p:sp>
      <p:sp>
        <p:nvSpPr>
          <p:cNvPr name="TextBox 19" id="19"/>
          <p:cNvSpPr txBox="true"/>
          <p:nvPr/>
        </p:nvSpPr>
        <p:spPr>
          <a:xfrm rot="0">
            <a:off x="9528046" y="6755850"/>
            <a:ext cx="3832800" cy="1298956"/>
          </a:xfrm>
          <a:prstGeom prst="rect">
            <a:avLst/>
          </a:prstGeom>
        </p:spPr>
        <p:txBody>
          <a:bodyPr anchor="t" rtlCol="false" tIns="0" lIns="0" bIns="0" rIns="0">
            <a:spAutoFit/>
          </a:bodyPr>
          <a:lstStyle/>
          <a:p>
            <a:pPr algn="ctr">
              <a:lnSpc>
                <a:spcPts val="5312"/>
              </a:lnSpc>
            </a:pPr>
            <a:r>
              <a:rPr lang="en-US" sz="3200">
                <a:solidFill>
                  <a:srgbClr val="202124"/>
                </a:solidFill>
                <a:latin typeface="Droid Serif"/>
                <a:ea typeface="Droid Serif"/>
                <a:cs typeface="Droid Serif"/>
                <a:sym typeface="Droid Serif"/>
              </a:rPr>
              <a:t>Charlie Mejia</a:t>
            </a:r>
          </a:p>
          <a:p>
            <a:pPr algn="ctr">
              <a:lnSpc>
                <a:spcPts val="5312"/>
              </a:lnSpc>
            </a:pPr>
            <a:r>
              <a:rPr lang="en-US" sz="3200">
                <a:solidFill>
                  <a:srgbClr val="202124"/>
                </a:solidFill>
                <a:latin typeface="Droid Serif"/>
                <a:ea typeface="Droid Serif"/>
                <a:cs typeface="Droid Serif"/>
                <a:sym typeface="Droid Serif"/>
              </a:rPr>
              <a:t>Business Analyst</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042543" y="98072"/>
            <a:ext cx="12202914" cy="10188928"/>
          </a:xfrm>
          <a:custGeom>
            <a:avLst/>
            <a:gdLst/>
            <a:ahLst/>
            <a:cxnLst/>
            <a:rect r="r" b="b" t="t" l="l"/>
            <a:pathLst>
              <a:path h="10188928" w="12202914">
                <a:moveTo>
                  <a:pt x="0" y="0"/>
                </a:moveTo>
                <a:lnTo>
                  <a:pt x="12202914" y="0"/>
                </a:lnTo>
                <a:lnTo>
                  <a:pt x="12202914" y="10188928"/>
                </a:lnTo>
                <a:lnTo>
                  <a:pt x="0" y="10188928"/>
                </a:lnTo>
                <a:lnTo>
                  <a:pt x="0" y="0"/>
                </a:lnTo>
                <a:close/>
              </a:path>
            </a:pathLst>
          </a:custGeom>
          <a:blipFill>
            <a:blip r:embed="rId3"/>
            <a:stretch>
              <a:fillRect l="-892" t="0" r="-892" b="-4994"/>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14242" y="270878"/>
            <a:ext cx="15400759" cy="9309978"/>
          </a:xfrm>
          <a:custGeom>
            <a:avLst/>
            <a:gdLst/>
            <a:ahLst/>
            <a:cxnLst/>
            <a:rect r="r" b="b" t="t" l="l"/>
            <a:pathLst>
              <a:path h="9309978" w="15400759">
                <a:moveTo>
                  <a:pt x="0" y="0"/>
                </a:moveTo>
                <a:lnTo>
                  <a:pt x="15400759" y="0"/>
                </a:lnTo>
                <a:lnTo>
                  <a:pt x="15400759" y="9309978"/>
                </a:lnTo>
                <a:lnTo>
                  <a:pt x="0" y="9309978"/>
                </a:lnTo>
                <a:lnTo>
                  <a:pt x="0" y="0"/>
                </a:lnTo>
                <a:close/>
              </a:path>
            </a:pathLst>
          </a:custGeom>
          <a:blipFill>
            <a:blip r:embed="rId3"/>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0" y="-142875"/>
            <a:ext cx="18288000" cy="1259991"/>
          </a:xfrm>
          <a:prstGeom prst="rect">
            <a:avLst/>
          </a:prstGeom>
        </p:spPr>
        <p:txBody>
          <a:bodyPr anchor="t" rtlCol="false" tIns="0" lIns="0" bIns="0" rIns="0">
            <a:spAutoFit/>
          </a:bodyPr>
          <a:lstStyle/>
          <a:p>
            <a:pPr algn="ctr">
              <a:lnSpc>
                <a:spcPts val="10480"/>
              </a:lnSpc>
              <a:spcBef>
                <a:spcPct val="0"/>
              </a:spcBef>
            </a:pPr>
            <a:r>
              <a:rPr lang="en-US" sz="7486">
                <a:solidFill>
                  <a:srgbClr val="000000"/>
                </a:solidFill>
                <a:latin typeface="Arsenal"/>
                <a:ea typeface="Arsenal"/>
                <a:cs typeface="Arsenal"/>
                <a:sym typeface="Arsenal"/>
              </a:rPr>
              <a:t>Real quotes from users -</a:t>
            </a:r>
          </a:p>
        </p:txBody>
      </p:sp>
      <p:sp>
        <p:nvSpPr>
          <p:cNvPr name="TextBox 3" id="3"/>
          <p:cNvSpPr txBox="true"/>
          <p:nvPr/>
        </p:nvSpPr>
        <p:spPr>
          <a:xfrm rot="0">
            <a:off x="3981955" y="2473794"/>
            <a:ext cx="15318070" cy="729878"/>
          </a:xfrm>
          <a:prstGeom prst="rect">
            <a:avLst/>
          </a:prstGeom>
        </p:spPr>
        <p:txBody>
          <a:bodyPr anchor="t" rtlCol="false" tIns="0" lIns="0" bIns="0" rIns="0">
            <a:spAutoFit/>
          </a:bodyPr>
          <a:lstStyle/>
          <a:p>
            <a:pPr algn="ctr">
              <a:lnSpc>
                <a:spcPts val="5970"/>
              </a:lnSpc>
              <a:spcBef>
                <a:spcPct val="0"/>
              </a:spcBef>
            </a:pPr>
            <a:r>
              <a:rPr lang="en-US" sz="4264">
                <a:solidFill>
                  <a:srgbClr val="000000"/>
                </a:solidFill>
                <a:latin typeface="Arsenal"/>
                <a:ea typeface="Arsenal"/>
                <a:cs typeface="Arsenal"/>
                <a:sym typeface="Arsenal"/>
              </a:rPr>
              <a:t>Marcus Rodriguez - “Best platform I have ever used”</a:t>
            </a:r>
          </a:p>
        </p:txBody>
      </p:sp>
      <p:sp>
        <p:nvSpPr>
          <p:cNvPr name="Freeform 4" id="4"/>
          <p:cNvSpPr/>
          <p:nvPr/>
        </p:nvSpPr>
        <p:spPr>
          <a:xfrm flipH="false" flipV="false" rot="-5400000">
            <a:off x="10820211" y="3031780"/>
            <a:ext cx="7295896" cy="7639681"/>
          </a:xfrm>
          <a:custGeom>
            <a:avLst/>
            <a:gdLst/>
            <a:ahLst/>
            <a:cxnLst/>
            <a:rect r="r" b="b" t="t" l="l"/>
            <a:pathLst>
              <a:path h="7639681" w="7295896">
                <a:moveTo>
                  <a:pt x="0" y="0"/>
                </a:moveTo>
                <a:lnTo>
                  <a:pt x="7295896" y="0"/>
                </a:lnTo>
                <a:lnTo>
                  <a:pt x="7295896" y="7639681"/>
                </a:lnTo>
                <a:lnTo>
                  <a:pt x="0" y="7639681"/>
                </a:lnTo>
                <a:lnTo>
                  <a:pt x="0" y="0"/>
                </a:lnTo>
                <a:close/>
              </a:path>
            </a:pathLst>
          </a:custGeom>
          <a:blipFill>
            <a:blip r:embed="rId3">
              <a:alphaModFix amt="28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5400000">
            <a:off x="10820211" y="2819211"/>
            <a:ext cx="7295896" cy="7639681"/>
          </a:xfrm>
          <a:custGeom>
            <a:avLst/>
            <a:gdLst/>
            <a:ahLst/>
            <a:cxnLst/>
            <a:rect r="r" b="b" t="t" l="l"/>
            <a:pathLst>
              <a:path h="7639681" w="7295896">
                <a:moveTo>
                  <a:pt x="0" y="0"/>
                </a:moveTo>
                <a:lnTo>
                  <a:pt x="7295896" y="0"/>
                </a:lnTo>
                <a:lnTo>
                  <a:pt x="7295896" y="7639682"/>
                </a:lnTo>
                <a:lnTo>
                  <a:pt x="0" y="7639682"/>
                </a:lnTo>
                <a:lnTo>
                  <a:pt x="0" y="0"/>
                </a:lnTo>
                <a:close/>
              </a:path>
            </a:pathLst>
          </a:custGeom>
          <a:blipFill>
            <a:blip r:embed="rId5">
              <a:alphaModFix amt="28000"/>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352514" y="3661123"/>
            <a:ext cx="9144000" cy="1482377"/>
          </a:xfrm>
          <a:prstGeom prst="rect">
            <a:avLst/>
          </a:prstGeom>
        </p:spPr>
        <p:txBody>
          <a:bodyPr anchor="t" rtlCol="false" tIns="0" lIns="0" bIns="0" rIns="0">
            <a:spAutoFit/>
          </a:bodyPr>
          <a:lstStyle/>
          <a:p>
            <a:pPr algn="ctr">
              <a:lnSpc>
                <a:spcPts val="5969"/>
              </a:lnSpc>
              <a:spcBef>
                <a:spcPct val="0"/>
              </a:spcBef>
            </a:pPr>
            <a:r>
              <a:rPr lang="en-US" sz="4263">
                <a:solidFill>
                  <a:srgbClr val="000000"/>
                </a:solidFill>
                <a:latin typeface="Arsenal"/>
                <a:ea typeface="Arsenal"/>
                <a:cs typeface="Arsenal"/>
                <a:sym typeface="Arsenal"/>
              </a:rPr>
              <a:t>Jennifer Thompson - “I wish Metis created this gem sooner!”</a:t>
            </a:r>
          </a:p>
        </p:txBody>
      </p:sp>
      <p:sp>
        <p:nvSpPr>
          <p:cNvPr name="TextBox 7" id="7"/>
          <p:cNvSpPr txBox="true"/>
          <p:nvPr/>
        </p:nvSpPr>
        <p:spPr>
          <a:xfrm rot="0">
            <a:off x="7466477" y="5057775"/>
            <a:ext cx="8931176" cy="729996"/>
          </a:xfrm>
          <a:prstGeom prst="rect">
            <a:avLst/>
          </a:prstGeom>
        </p:spPr>
        <p:txBody>
          <a:bodyPr anchor="t" rtlCol="false" tIns="0" lIns="0" bIns="0" rIns="0">
            <a:spAutoFit/>
          </a:bodyPr>
          <a:lstStyle/>
          <a:p>
            <a:pPr algn="ctr">
              <a:lnSpc>
                <a:spcPts val="5963"/>
              </a:lnSpc>
              <a:spcBef>
                <a:spcPct val="0"/>
              </a:spcBef>
            </a:pPr>
            <a:r>
              <a:rPr lang="en-US" sz="4259">
                <a:solidFill>
                  <a:srgbClr val="000000"/>
                </a:solidFill>
                <a:latin typeface="Arsenal"/>
                <a:ea typeface="Arsenal"/>
                <a:cs typeface="Arsenal"/>
                <a:sym typeface="Arsenal"/>
              </a:rPr>
              <a:t>David Park - “Better than Delta’s Program”</a:t>
            </a:r>
          </a:p>
        </p:txBody>
      </p:sp>
      <p:sp>
        <p:nvSpPr>
          <p:cNvPr name="TextBox 8" id="8"/>
          <p:cNvSpPr txBox="true"/>
          <p:nvPr/>
        </p:nvSpPr>
        <p:spPr>
          <a:xfrm rot="0">
            <a:off x="1279695" y="6765895"/>
            <a:ext cx="7289638" cy="1482471"/>
          </a:xfrm>
          <a:prstGeom prst="rect">
            <a:avLst/>
          </a:prstGeom>
        </p:spPr>
        <p:txBody>
          <a:bodyPr anchor="t" rtlCol="false" tIns="0" lIns="0" bIns="0" rIns="0">
            <a:spAutoFit/>
          </a:bodyPr>
          <a:lstStyle/>
          <a:p>
            <a:pPr algn="ctr">
              <a:lnSpc>
                <a:spcPts val="5963"/>
              </a:lnSpc>
              <a:spcBef>
                <a:spcPct val="0"/>
              </a:spcBef>
            </a:pPr>
            <a:r>
              <a:rPr lang="en-US" sz="4259">
                <a:solidFill>
                  <a:srgbClr val="000000"/>
                </a:solidFill>
                <a:latin typeface="Arsenal"/>
                <a:ea typeface="Arsenal"/>
                <a:cs typeface="Arsenal"/>
                <a:sym typeface="Arsenal"/>
              </a:rPr>
              <a:t>Sarah Chen - “Dashboard of the year if you ask me 10/10"</a:t>
            </a:r>
          </a:p>
        </p:txBody>
      </p:sp>
      <p:sp>
        <p:nvSpPr>
          <p:cNvPr name="Freeform 9" id="9"/>
          <p:cNvSpPr/>
          <p:nvPr/>
        </p:nvSpPr>
        <p:spPr>
          <a:xfrm flipH="false" flipV="false" rot="8898759">
            <a:off x="-1990977" y="474726"/>
            <a:ext cx="3981955" cy="4169586"/>
          </a:xfrm>
          <a:custGeom>
            <a:avLst/>
            <a:gdLst/>
            <a:ahLst/>
            <a:cxnLst/>
            <a:rect r="r" b="b" t="t" l="l"/>
            <a:pathLst>
              <a:path h="4169586" w="3981955">
                <a:moveTo>
                  <a:pt x="0" y="0"/>
                </a:moveTo>
                <a:lnTo>
                  <a:pt x="3981954" y="0"/>
                </a:lnTo>
                <a:lnTo>
                  <a:pt x="3981954" y="4169586"/>
                </a:lnTo>
                <a:lnTo>
                  <a:pt x="0" y="4169586"/>
                </a:lnTo>
                <a:lnTo>
                  <a:pt x="0" y="0"/>
                </a:lnTo>
                <a:close/>
              </a:path>
            </a:pathLst>
          </a:custGeom>
          <a:blipFill>
            <a:blip r:embed="rId3">
              <a:alphaModFix amt="28000"/>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1809913">
            <a:off x="818303" y="-1634289"/>
            <a:ext cx="4188338" cy="4385695"/>
          </a:xfrm>
          <a:custGeom>
            <a:avLst/>
            <a:gdLst/>
            <a:ahLst/>
            <a:cxnLst/>
            <a:rect r="r" b="b" t="t" l="l"/>
            <a:pathLst>
              <a:path h="4385695" w="4188338">
                <a:moveTo>
                  <a:pt x="0" y="0"/>
                </a:moveTo>
                <a:lnTo>
                  <a:pt x="4188338" y="0"/>
                </a:lnTo>
                <a:lnTo>
                  <a:pt x="4188338" y="4385694"/>
                </a:lnTo>
                <a:lnTo>
                  <a:pt x="0" y="4385694"/>
                </a:lnTo>
                <a:lnTo>
                  <a:pt x="0" y="0"/>
                </a:lnTo>
                <a:close/>
              </a:path>
            </a:pathLst>
          </a:custGeom>
          <a:blipFill>
            <a:blip r:embed="rId3">
              <a:alphaModFix amt="28000"/>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602250"/>
            <a:ext cx="3436446"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Arsenal"/>
                <a:ea typeface="Arsenal"/>
                <a:cs typeface="Arsenal"/>
                <a:sym typeface="Arsenal"/>
              </a:rPr>
              <a:t>TIMELINE</a:t>
            </a:r>
          </a:p>
        </p:txBody>
      </p:sp>
      <p:sp>
        <p:nvSpPr>
          <p:cNvPr name="TextBox 3" id="3"/>
          <p:cNvSpPr txBox="true"/>
          <p:nvPr/>
        </p:nvSpPr>
        <p:spPr>
          <a:xfrm rot="0">
            <a:off x="1181100" y="650875"/>
            <a:ext cx="3436446" cy="6794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Arsenal"/>
                <a:ea typeface="Arsenal"/>
                <a:cs typeface="Arsenal"/>
                <a:sym typeface="Arsenal"/>
              </a:rPr>
              <a:t>Delivery Date </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788664" y="6750515"/>
            <a:ext cx="2355336" cy="2762857"/>
          </a:xfrm>
          <a:custGeom>
            <a:avLst/>
            <a:gdLst/>
            <a:ahLst/>
            <a:cxnLst/>
            <a:rect r="r" b="b" t="t" l="l"/>
            <a:pathLst>
              <a:path h="2762857" w="2355336">
                <a:moveTo>
                  <a:pt x="0" y="0"/>
                </a:moveTo>
                <a:lnTo>
                  <a:pt x="2355336" y="0"/>
                </a:lnTo>
                <a:lnTo>
                  <a:pt x="2355336" y="2762857"/>
                </a:lnTo>
                <a:lnTo>
                  <a:pt x="0" y="27628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w="38100" cap="rnd">
            <a:solidFill>
              <a:srgbClr val="FF5757"/>
            </a:solidFill>
            <a:prstDash val="solid"/>
            <a:round/>
          </a:ln>
        </p:spPr>
      </p:sp>
      <p:sp>
        <p:nvSpPr>
          <p:cNvPr name="Freeform 3" id="3"/>
          <p:cNvSpPr/>
          <p:nvPr/>
        </p:nvSpPr>
        <p:spPr>
          <a:xfrm flipH="false" flipV="false" rot="5400000">
            <a:off x="152745" y="-152745"/>
            <a:ext cx="6483175" cy="6788664"/>
          </a:xfrm>
          <a:custGeom>
            <a:avLst/>
            <a:gdLst/>
            <a:ahLst/>
            <a:cxnLst/>
            <a:rect r="r" b="b" t="t" l="l"/>
            <a:pathLst>
              <a:path h="6788664" w="6483175">
                <a:moveTo>
                  <a:pt x="0" y="0"/>
                </a:moveTo>
                <a:lnTo>
                  <a:pt x="6483175" y="0"/>
                </a:lnTo>
                <a:lnTo>
                  <a:pt x="6483175" y="6788665"/>
                </a:lnTo>
                <a:lnTo>
                  <a:pt x="0" y="6788665"/>
                </a:lnTo>
                <a:lnTo>
                  <a:pt x="0" y="0"/>
                </a:lnTo>
                <a:close/>
              </a:path>
            </a:pathLst>
          </a:custGeom>
          <a:blipFill>
            <a:blip r:embed="rId5">
              <a:alphaModFix amt="55000"/>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4683178" y="3403512"/>
            <a:ext cx="10979416" cy="1378716"/>
          </a:xfrm>
          <a:prstGeom prst="rect">
            <a:avLst/>
          </a:prstGeom>
        </p:spPr>
        <p:txBody>
          <a:bodyPr anchor="t" rtlCol="false" tIns="0" lIns="0" bIns="0" rIns="0">
            <a:spAutoFit/>
          </a:bodyPr>
          <a:lstStyle/>
          <a:p>
            <a:pPr algn="ctr">
              <a:lnSpc>
                <a:spcPts val="10417"/>
              </a:lnSpc>
              <a:spcBef>
                <a:spcPct val="0"/>
              </a:spcBef>
            </a:pPr>
            <a:r>
              <a:rPr lang="en-US" sz="10212">
                <a:solidFill>
                  <a:srgbClr val="000000"/>
                </a:solidFill>
                <a:latin typeface="Droid Serif"/>
                <a:ea typeface="Droid Serif"/>
                <a:cs typeface="Droid Serif"/>
                <a:sym typeface="Droid Serif"/>
              </a:rPr>
              <a:t>THANK YOU</a:t>
            </a:r>
          </a:p>
        </p:txBody>
      </p:sp>
      <p:sp>
        <p:nvSpPr>
          <p:cNvPr name="Freeform 5" id="5"/>
          <p:cNvSpPr/>
          <p:nvPr/>
        </p:nvSpPr>
        <p:spPr>
          <a:xfrm flipH="false" flipV="false" rot="5400000">
            <a:off x="305145" y="-345"/>
            <a:ext cx="6483175" cy="6788664"/>
          </a:xfrm>
          <a:custGeom>
            <a:avLst/>
            <a:gdLst/>
            <a:ahLst/>
            <a:cxnLst/>
            <a:rect r="r" b="b" t="t" l="l"/>
            <a:pathLst>
              <a:path h="6788664" w="6483175">
                <a:moveTo>
                  <a:pt x="0" y="0"/>
                </a:moveTo>
                <a:lnTo>
                  <a:pt x="6483175" y="0"/>
                </a:lnTo>
                <a:lnTo>
                  <a:pt x="6483175" y="6788665"/>
                </a:lnTo>
                <a:lnTo>
                  <a:pt x="0" y="6788665"/>
                </a:lnTo>
                <a:lnTo>
                  <a:pt x="0" y="0"/>
                </a:lnTo>
                <a:close/>
              </a:path>
            </a:pathLst>
          </a:custGeom>
          <a:blipFill>
            <a:blip r:embed="rId7">
              <a:alphaModFix amt="55000"/>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5895703" y="7730654"/>
            <a:ext cx="7312830" cy="1290210"/>
          </a:xfrm>
          <a:prstGeom prst="rect">
            <a:avLst/>
          </a:prstGeom>
        </p:spPr>
        <p:txBody>
          <a:bodyPr anchor="t" rtlCol="false" tIns="0" lIns="0" bIns="0" rIns="0">
            <a:spAutoFit/>
          </a:bodyPr>
          <a:lstStyle/>
          <a:p>
            <a:pPr algn="ctr">
              <a:lnSpc>
                <a:spcPts val="10604"/>
              </a:lnSpc>
              <a:spcBef>
                <a:spcPct val="0"/>
              </a:spcBef>
            </a:pPr>
            <a:r>
              <a:rPr lang="en-US" sz="7574" spc="4862">
                <a:solidFill>
                  <a:srgbClr val="000000"/>
                </a:solidFill>
                <a:latin typeface="Droid Serif"/>
                <a:ea typeface="Droid Serif"/>
                <a:cs typeface="Droid Serif"/>
                <a:sym typeface="Droid Serif"/>
              </a:rPr>
              <a:t>MET</a:t>
            </a:r>
            <a:r>
              <a:rPr lang="en-US" sz="7574" spc="4862">
                <a:solidFill>
                  <a:srgbClr val="004AAD"/>
                </a:solidFill>
                <a:latin typeface="Droid Serif"/>
                <a:ea typeface="Droid Serif"/>
                <a:cs typeface="Droid Serif"/>
                <a:sym typeface="Droid Serif"/>
              </a:rPr>
              <a:t>I</a:t>
            </a:r>
            <a:r>
              <a:rPr lang="en-US" sz="7574" spc="4862">
                <a:solidFill>
                  <a:srgbClr val="000000"/>
                </a:solidFill>
                <a:latin typeface="Droid Serif"/>
                <a:ea typeface="Droid Serif"/>
                <a:cs typeface="Droid Serif"/>
                <a:sym typeface="Droid Serif"/>
              </a:rPr>
              <a:t>S</a:t>
            </a:r>
          </a:p>
        </p:txBody>
      </p:sp>
      <p:sp>
        <p:nvSpPr>
          <p:cNvPr name="TextBox 7" id="7"/>
          <p:cNvSpPr txBox="true"/>
          <p:nvPr/>
        </p:nvSpPr>
        <p:spPr>
          <a:xfrm rot="0">
            <a:off x="7718923" y="9015840"/>
            <a:ext cx="7366020" cy="497532"/>
          </a:xfrm>
          <a:prstGeom prst="rect">
            <a:avLst/>
          </a:prstGeom>
        </p:spPr>
        <p:txBody>
          <a:bodyPr anchor="t" rtlCol="false" tIns="0" lIns="0" bIns="0" rIns="0">
            <a:spAutoFit/>
          </a:bodyPr>
          <a:lstStyle/>
          <a:p>
            <a:pPr algn="r">
              <a:lnSpc>
                <a:spcPts val="4130"/>
              </a:lnSpc>
            </a:pPr>
            <a:r>
              <a:rPr lang="en-US" sz="2950">
                <a:solidFill>
                  <a:srgbClr val="000000"/>
                </a:solidFill>
                <a:latin typeface="Antic"/>
                <a:ea typeface="Antic"/>
                <a:cs typeface="Antic"/>
                <a:sym typeface="Antic"/>
              </a:rPr>
              <a:t>Buil</a:t>
            </a:r>
            <a:r>
              <a:rPr lang="en-US" sz="2950">
                <a:solidFill>
                  <a:srgbClr val="000000"/>
                </a:solidFill>
                <a:latin typeface="Antic"/>
                <a:ea typeface="Antic"/>
                <a:cs typeface="Antic"/>
                <a:sym typeface="Antic"/>
              </a:rPr>
              <a:t>ding tomorrow on proven foundations.</a:t>
            </a:r>
          </a:p>
        </p:txBody>
      </p:sp>
    </p:spTree>
  </p:cSld>
  <p:clrMapOvr>
    <a:masterClrMapping/>
  </p:clrMapOvr>
</p:sld>
</file>

<file path=ppt/slides/slide2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3005619" y="0"/>
            <a:ext cx="5282381" cy="5531289"/>
          </a:xfrm>
          <a:custGeom>
            <a:avLst/>
            <a:gdLst/>
            <a:ahLst/>
            <a:cxnLst/>
            <a:rect r="r" b="b" t="t" l="l"/>
            <a:pathLst>
              <a:path h="5531289" w="5282381">
                <a:moveTo>
                  <a:pt x="0" y="0"/>
                </a:moveTo>
                <a:lnTo>
                  <a:pt x="5282381" y="0"/>
                </a:lnTo>
                <a:lnTo>
                  <a:pt x="5282381" y="5531289"/>
                </a:lnTo>
                <a:lnTo>
                  <a:pt x="0" y="5531289"/>
                </a:lnTo>
                <a:lnTo>
                  <a:pt x="0" y="0"/>
                </a:lnTo>
                <a:close/>
              </a:path>
            </a:pathLst>
          </a:custGeom>
          <a:blipFill>
            <a:blip r:embed="rId3">
              <a:alphaModFix amt="36000"/>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585194" y="4400407"/>
            <a:ext cx="16993200" cy="3726942"/>
          </a:xfrm>
          <a:prstGeom prst="rect">
            <a:avLst/>
          </a:prstGeom>
        </p:spPr>
        <p:txBody>
          <a:bodyPr anchor="t" rtlCol="false" tIns="0" lIns="0" bIns="0" rIns="0">
            <a:spAutoFit/>
          </a:bodyPr>
          <a:lstStyle/>
          <a:p>
            <a:pPr algn="l">
              <a:lnSpc>
                <a:spcPts val="7344"/>
              </a:lnSpc>
            </a:pPr>
            <a:r>
              <a:rPr lang="en-US" sz="7200">
                <a:solidFill>
                  <a:srgbClr val="202124"/>
                </a:solidFill>
                <a:latin typeface="Be Vietnam"/>
                <a:ea typeface="Be Vietnam"/>
                <a:cs typeface="Be Vietnam"/>
                <a:sym typeface="Be Vietnam"/>
              </a:rPr>
              <a:t>We bri</a:t>
            </a:r>
            <a:r>
              <a:rPr lang="en-US" sz="7200">
                <a:solidFill>
                  <a:srgbClr val="202124"/>
                </a:solidFill>
                <a:latin typeface="Be Vietnam"/>
                <a:ea typeface="Be Vietnam"/>
                <a:cs typeface="Be Vietnam"/>
                <a:sym typeface="Be Vietnam"/>
              </a:rPr>
              <a:t>dge the gap between </a:t>
            </a:r>
            <a:r>
              <a:rPr lang="en-US" sz="7200">
                <a:solidFill>
                  <a:srgbClr val="4197DF"/>
                </a:solidFill>
                <a:latin typeface="Be Vietnam"/>
                <a:ea typeface="Be Vietnam"/>
                <a:cs typeface="Be Vietnam"/>
                <a:sym typeface="Be Vietnam"/>
              </a:rPr>
              <a:t>legacy systems </a:t>
            </a:r>
            <a:r>
              <a:rPr lang="en-US" sz="7200">
                <a:solidFill>
                  <a:srgbClr val="202124"/>
                </a:solidFill>
                <a:latin typeface="Be Vietnam"/>
                <a:ea typeface="Be Vietnam"/>
                <a:cs typeface="Be Vietnam"/>
                <a:sym typeface="Be Vietnam"/>
              </a:rPr>
              <a:t>and modern capabilities, helping established companies move at startup speed without startup risk.</a:t>
            </a:r>
          </a:p>
        </p:txBody>
      </p:sp>
      <p:sp>
        <p:nvSpPr>
          <p:cNvPr name="TextBox 4" id="4"/>
          <p:cNvSpPr txBox="true"/>
          <p:nvPr/>
        </p:nvSpPr>
        <p:spPr>
          <a:xfrm rot="0">
            <a:off x="585194" y="1111425"/>
            <a:ext cx="12689175" cy="1295781"/>
          </a:xfrm>
          <a:prstGeom prst="rect">
            <a:avLst/>
          </a:prstGeom>
        </p:spPr>
        <p:txBody>
          <a:bodyPr anchor="t" rtlCol="false" tIns="0" lIns="0" bIns="0" rIns="0">
            <a:spAutoFit/>
          </a:bodyPr>
          <a:lstStyle/>
          <a:p>
            <a:pPr algn="l">
              <a:lnSpc>
                <a:spcPts val="9792"/>
              </a:lnSpc>
            </a:pPr>
            <a:r>
              <a:rPr lang="en-US" b="true" sz="9600">
                <a:solidFill>
                  <a:srgbClr val="000000"/>
                </a:solidFill>
                <a:latin typeface="Be Vietnam Ultra-Bold"/>
                <a:ea typeface="Be Vietnam Ultra-Bold"/>
                <a:cs typeface="Be Vietnam Ultra-Bold"/>
                <a:sym typeface="Be Vietnam Ultra-Bold"/>
              </a:rPr>
              <a:t>Our Mission</a:t>
            </a:r>
          </a:p>
        </p:txBody>
      </p:sp>
      <p:sp>
        <p:nvSpPr>
          <p:cNvPr name="Freeform 5" id="5"/>
          <p:cNvSpPr/>
          <p:nvPr/>
        </p:nvSpPr>
        <p:spPr>
          <a:xfrm flipH="false" flipV="false" rot="-10800000">
            <a:off x="13145378" y="-229448"/>
            <a:ext cx="5282381" cy="5531289"/>
          </a:xfrm>
          <a:custGeom>
            <a:avLst/>
            <a:gdLst/>
            <a:ahLst/>
            <a:cxnLst/>
            <a:rect r="r" b="b" t="t" l="l"/>
            <a:pathLst>
              <a:path h="5531289" w="5282381">
                <a:moveTo>
                  <a:pt x="0" y="0"/>
                </a:moveTo>
                <a:lnTo>
                  <a:pt x="5282381" y="0"/>
                </a:lnTo>
                <a:lnTo>
                  <a:pt x="5282381" y="5531289"/>
                </a:lnTo>
                <a:lnTo>
                  <a:pt x="0" y="5531289"/>
                </a:lnTo>
                <a:lnTo>
                  <a:pt x="0" y="0"/>
                </a:lnTo>
                <a:close/>
              </a:path>
            </a:pathLst>
          </a:custGeom>
          <a:blipFill>
            <a:blip r:embed="rId5">
              <a:alphaModFix amt="36000"/>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647319"/>
            <a:ext cx="7295896" cy="7639681"/>
          </a:xfrm>
          <a:custGeom>
            <a:avLst/>
            <a:gdLst/>
            <a:ahLst/>
            <a:cxnLst/>
            <a:rect r="r" b="b" t="t" l="l"/>
            <a:pathLst>
              <a:path h="7639681" w="7295896">
                <a:moveTo>
                  <a:pt x="0" y="0"/>
                </a:moveTo>
                <a:lnTo>
                  <a:pt x="7295896" y="0"/>
                </a:lnTo>
                <a:lnTo>
                  <a:pt x="7295896" y="7639681"/>
                </a:lnTo>
                <a:lnTo>
                  <a:pt x="0" y="7639681"/>
                </a:lnTo>
                <a:lnTo>
                  <a:pt x="0" y="0"/>
                </a:lnTo>
                <a:close/>
              </a:path>
            </a:pathLst>
          </a:custGeom>
          <a:blipFill>
            <a:blip r:embed="rId3">
              <a:alphaModFix amt="28000"/>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3647948" y="3810662"/>
            <a:ext cx="14065602" cy="3905219"/>
          </a:xfrm>
          <a:prstGeom prst="rect">
            <a:avLst/>
          </a:prstGeom>
        </p:spPr>
        <p:txBody>
          <a:bodyPr anchor="t" rtlCol="false" tIns="0" lIns="0" bIns="0" rIns="0">
            <a:spAutoFit/>
          </a:bodyPr>
          <a:lstStyle/>
          <a:p>
            <a:pPr algn="l">
              <a:lnSpc>
                <a:spcPts val="7648"/>
              </a:lnSpc>
            </a:pPr>
            <a:r>
              <a:rPr lang="en-US" sz="7498">
                <a:solidFill>
                  <a:srgbClr val="202124"/>
                </a:solidFill>
                <a:latin typeface="Droid Serif"/>
                <a:ea typeface="Droid Serif"/>
                <a:cs typeface="Droid Serif"/>
                <a:sym typeface="Droid Serif"/>
              </a:rPr>
              <a:t>Partnering with establishe</a:t>
            </a:r>
            <a:r>
              <a:rPr lang="en-US" sz="7498">
                <a:solidFill>
                  <a:srgbClr val="202124"/>
                </a:solidFill>
                <a:latin typeface="Droid Serif"/>
                <a:ea typeface="Droid Serif"/>
                <a:cs typeface="Droid Serif"/>
                <a:sym typeface="Droid Serif"/>
              </a:rPr>
              <a:t>d enterprises to unlock their full potential through </a:t>
            </a:r>
            <a:r>
              <a:rPr lang="en-US" sz="7498">
                <a:solidFill>
                  <a:srgbClr val="4197DF"/>
                </a:solidFill>
                <a:latin typeface="Droid Serif"/>
                <a:ea typeface="Droid Serif"/>
                <a:cs typeface="Droid Serif"/>
                <a:sym typeface="Droid Serif"/>
              </a:rPr>
              <a:t>intelligent technology</a:t>
            </a:r>
            <a:r>
              <a:rPr lang="en-US" sz="7498">
                <a:solidFill>
                  <a:srgbClr val="202124"/>
                </a:solidFill>
                <a:latin typeface="Droid Serif"/>
                <a:ea typeface="Droid Serif"/>
                <a:cs typeface="Droid Serif"/>
                <a:sym typeface="Droid Serif"/>
              </a:rPr>
              <a:t>.</a:t>
            </a:r>
          </a:p>
        </p:txBody>
      </p:sp>
      <p:sp>
        <p:nvSpPr>
          <p:cNvPr name="TextBox 4" id="4"/>
          <p:cNvSpPr txBox="true"/>
          <p:nvPr/>
        </p:nvSpPr>
        <p:spPr>
          <a:xfrm rot="0">
            <a:off x="10375945" y="940275"/>
            <a:ext cx="6811610" cy="1295781"/>
          </a:xfrm>
          <a:prstGeom prst="rect">
            <a:avLst/>
          </a:prstGeom>
        </p:spPr>
        <p:txBody>
          <a:bodyPr anchor="t" rtlCol="false" tIns="0" lIns="0" bIns="0" rIns="0">
            <a:spAutoFit/>
          </a:bodyPr>
          <a:lstStyle/>
          <a:p>
            <a:pPr algn="l">
              <a:lnSpc>
                <a:spcPts val="9792"/>
              </a:lnSpc>
            </a:pPr>
            <a:r>
              <a:rPr lang="en-US" b="true" sz="9600">
                <a:solidFill>
                  <a:srgbClr val="202124"/>
                </a:solidFill>
                <a:latin typeface="Droid Serif Bold"/>
                <a:ea typeface="Droid Serif Bold"/>
                <a:cs typeface="Droid Serif Bold"/>
                <a:sym typeface="Droid Serif Bold"/>
              </a:rPr>
              <a:t>Our Vision</a:t>
            </a:r>
          </a:p>
        </p:txBody>
      </p:sp>
      <p:sp>
        <p:nvSpPr>
          <p:cNvPr name="Freeform 5" id="5"/>
          <p:cNvSpPr/>
          <p:nvPr/>
        </p:nvSpPr>
        <p:spPr>
          <a:xfrm flipH="false" flipV="false" rot="0">
            <a:off x="152400" y="2799719"/>
            <a:ext cx="7295896" cy="7639681"/>
          </a:xfrm>
          <a:custGeom>
            <a:avLst/>
            <a:gdLst/>
            <a:ahLst/>
            <a:cxnLst/>
            <a:rect r="r" b="b" t="t" l="l"/>
            <a:pathLst>
              <a:path h="7639681" w="7295896">
                <a:moveTo>
                  <a:pt x="0" y="0"/>
                </a:moveTo>
                <a:lnTo>
                  <a:pt x="7295896" y="0"/>
                </a:lnTo>
                <a:lnTo>
                  <a:pt x="7295896" y="7639681"/>
                </a:lnTo>
                <a:lnTo>
                  <a:pt x="0" y="7639681"/>
                </a:lnTo>
                <a:lnTo>
                  <a:pt x="0" y="0"/>
                </a:lnTo>
                <a:close/>
              </a:path>
            </a:pathLst>
          </a:custGeom>
          <a:blipFill>
            <a:blip r:embed="rId5">
              <a:alphaModFix amt="28000"/>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893891" y="1919347"/>
            <a:ext cx="6500217" cy="1533997"/>
          </a:xfrm>
          <a:prstGeom prst="rect">
            <a:avLst/>
          </a:prstGeom>
        </p:spPr>
        <p:txBody>
          <a:bodyPr anchor="t" rtlCol="false" tIns="0" lIns="0" bIns="0" rIns="0">
            <a:spAutoFit/>
          </a:bodyPr>
          <a:lstStyle/>
          <a:p>
            <a:pPr algn="ctr">
              <a:lnSpc>
                <a:spcPts val="12573"/>
              </a:lnSpc>
              <a:spcBef>
                <a:spcPct val="0"/>
              </a:spcBef>
            </a:pPr>
            <a:r>
              <a:rPr lang="en-US" sz="8981" u="sng">
                <a:solidFill>
                  <a:srgbClr val="000000"/>
                </a:solidFill>
                <a:latin typeface="Droid Serif"/>
                <a:ea typeface="Droid Serif"/>
                <a:cs typeface="Droid Serif"/>
                <a:sym typeface="Droid Serif"/>
              </a:rPr>
              <a:t>Data Model </a:t>
            </a:r>
          </a:p>
        </p:txBody>
      </p:sp>
      <p:sp>
        <p:nvSpPr>
          <p:cNvPr name="Freeform 3" id="3"/>
          <p:cNvSpPr/>
          <p:nvPr/>
        </p:nvSpPr>
        <p:spPr>
          <a:xfrm flipH="false" flipV="false" rot="-10800000">
            <a:off x="13145378" y="-229448"/>
            <a:ext cx="5282381" cy="5531289"/>
          </a:xfrm>
          <a:custGeom>
            <a:avLst/>
            <a:gdLst/>
            <a:ahLst/>
            <a:cxnLst/>
            <a:rect r="r" b="b" t="t" l="l"/>
            <a:pathLst>
              <a:path h="5531289" w="5282381">
                <a:moveTo>
                  <a:pt x="0" y="0"/>
                </a:moveTo>
                <a:lnTo>
                  <a:pt x="5282381" y="0"/>
                </a:lnTo>
                <a:lnTo>
                  <a:pt x="5282381" y="5531289"/>
                </a:lnTo>
                <a:lnTo>
                  <a:pt x="0" y="5531289"/>
                </a:lnTo>
                <a:lnTo>
                  <a:pt x="0" y="0"/>
                </a:lnTo>
                <a:close/>
              </a:path>
            </a:pathLst>
          </a:custGeom>
          <a:blipFill>
            <a:blip r:embed="rId2">
              <a:alphaModFix amt="36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800000">
            <a:off x="13005619" y="0"/>
            <a:ext cx="5282381" cy="5531289"/>
          </a:xfrm>
          <a:custGeom>
            <a:avLst/>
            <a:gdLst/>
            <a:ahLst/>
            <a:cxnLst/>
            <a:rect r="r" b="b" t="t" l="l"/>
            <a:pathLst>
              <a:path h="5531289" w="5282381">
                <a:moveTo>
                  <a:pt x="0" y="0"/>
                </a:moveTo>
                <a:lnTo>
                  <a:pt x="5282381" y="0"/>
                </a:lnTo>
                <a:lnTo>
                  <a:pt x="5282381" y="5531289"/>
                </a:lnTo>
                <a:lnTo>
                  <a:pt x="0" y="5531289"/>
                </a:lnTo>
                <a:lnTo>
                  <a:pt x="0" y="0"/>
                </a:lnTo>
                <a:close/>
              </a:path>
            </a:pathLst>
          </a:custGeom>
          <a:blipFill>
            <a:blip r:embed="rId4">
              <a:alphaModFix amt="36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3377952" y="4307644"/>
            <a:ext cx="11532097" cy="3073400"/>
          </a:xfrm>
          <a:prstGeom prst="rect">
            <a:avLst/>
          </a:prstGeom>
        </p:spPr>
        <p:txBody>
          <a:bodyPr anchor="t" rtlCol="false" tIns="0" lIns="0" bIns="0" rIns="0">
            <a:spAutoFit/>
          </a:bodyPr>
          <a:lstStyle/>
          <a:p>
            <a:pPr algn="ctr">
              <a:lnSpc>
                <a:spcPts val="4899"/>
              </a:lnSpc>
            </a:pPr>
            <a:r>
              <a:rPr lang="en-US" sz="3499">
                <a:solidFill>
                  <a:srgbClr val="000000"/>
                </a:solidFill>
                <a:latin typeface="Droid Serif"/>
                <a:ea typeface="Droid Serif"/>
                <a:cs typeface="Droid Serif"/>
                <a:sym typeface="Droid Serif"/>
              </a:rPr>
              <a:t>Our </a:t>
            </a:r>
            <a:r>
              <a:rPr lang="en-US" sz="3499">
                <a:solidFill>
                  <a:srgbClr val="000000"/>
                </a:solidFill>
                <a:latin typeface="Droid Serif"/>
                <a:ea typeface="Droid Serif"/>
                <a:cs typeface="Droid Serif"/>
                <a:sym typeface="Droid Serif"/>
              </a:rPr>
              <a:t>data model links every piece of customer feedback to a unified customer profile, tracks issues through resolution, and stores AI-generated sentiment scores, enabling the excutives to see complete context and take immediate action.</a:t>
            </a:r>
          </a:p>
        </p:txBody>
      </p:sp>
      <p:sp>
        <p:nvSpPr>
          <p:cNvPr name="Freeform 6" id="6"/>
          <p:cNvSpPr/>
          <p:nvPr/>
        </p:nvSpPr>
        <p:spPr>
          <a:xfrm flipH="false" flipV="false" rot="0">
            <a:off x="-983659" y="4981445"/>
            <a:ext cx="5282381" cy="5531289"/>
          </a:xfrm>
          <a:custGeom>
            <a:avLst/>
            <a:gdLst/>
            <a:ahLst/>
            <a:cxnLst/>
            <a:rect r="r" b="b" t="t" l="l"/>
            <a:pathLst>
              <a:path h="5531289" w="5282381">
                <a:moveTo>
                  <a:pt x="0" y="0"/>
                </a:moveTo>
                <a:lnTo>
                  <a:pt x="5282381" y="0"/>
                </a:lnTo>
                <a:lnTo>
                  <a:pt x="5282381" y="5531289"/>
                </a:lnTo>
                <a:lnTo>
                  <a:pt x="0" y="5531289"/>
                </a:lnTo>
                <a:lnTo>
                  <a:pt x="0" y="0"/>
                </a:lnTo>
                <a:close/>
              </a:path>
            </a:pathLst>
          </a:custGeom>
          <a:blipFill>
            <a:blip r:embed="rId4">
              <a:alphaModFix amt="36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599811" y="4981445"/>
            <a:ext cx="5282381" cy="5531289"/>
          </a:xfrm>
          <a:custGeom>
            <a:avLst/>
            <a:gdLst/>
            <a:ahLst/>
            <a:cxnLst/>
            <a:rect r="r" b="b" t="t" l="l"/>
            <a:pathLst>
              <a:path h="5531289" w="5282381">
                <a:moveTo>
                  <a:pt x="0" y="0"/>
                </a:moveTo>
                <a:lnTo>
                  <a:pt x="5282381" y="0"/>
                </a:lnTo>
                <a:lnTo>
                  <a:pt x="5282381" y="5531289"/>
                </a:lnTo>
                <a:lnTo>
                  <a:pt x="0" y="5531289"/>
                </a:lnTo>
                <a:lnTo>
                  <a:pt x="0" y="0"/>
                </a:lnTo>
                <a:close/>
              </a:path>
            </a:pathLst>
          </a:custGeom>
          <a:blipFill>
            <a:blip r:embed="rId2">
              <a:alphaModFix amt="36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015550" y="3743342"/>
            <a:ext cx="3852731" cy="2582484"/>
          </a:xfrm>
          <a:custGeom>
            <a:avLst/>
            <a:gdLst/>
            <a:ahLst/>
            <a:cxnLst/>
            <a:rect r="r" b="b" t="t" l="l"/>
            <a:pathLst>
              <a:path h="2582484" w="3852731">
                <a:moveTo>
                  <a:pt x="0" y="0"/>
                </a:moveTo>
                <a:lnTo>
                  <a:pt x="3852731" y="0"/>
                </a:lnTo>
                <a:lnTo>
                  <a:pt x="3852731" y="2582484"/>
                </a:lnTo>
                <a:lnTo>
                  <a:pt x="0" y="25824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566719" y="4077036"/>
            <a:ext cx="520487" cy="486004"/>
          </a:xfrm>
          <a:custGeom>
            <a:avLst/>
            <a:gdLst/>
            <a:ahLst/>
            <a:cxnLst/>
            <a:rect r="r" b="b" t="t" l="l"/>
            <a:pathLst>
              <a:path h="486004" w="520487">
                <a:moveTo>
                  <a:pt x="0" y="0"/>
                </a:moveTo>
                <a:lnTo>
                  <a:pt x="520486" y="0"/>
                </a:lnTo>
                <a:lnTo>
                  <a:pt x="520486" y="486005"/>
                </a:lnTo>
                <a:lnTo>
                  <a:pt x="0" y="4860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029445" y="3743342"/>
            <a:ext cx="3852731" cy="2582484"/>
          </a:xfrm>
          <a:custGeom>
            <a:avLst/>
            <a:gdLst/>
            <a:ahLst/>
            <a:cxnLst/>
            <a:rect r="r" b="b" t="t" l="l"/>
            <a:pathLst>
              <a:path h="2582484" w="3852731">
                <a:moveTo>
                  <a:pt x="0" y="0"/>
                </a:moveTo>
                <a:lnTo>
                  <a:pt x="3852730" y="0"/>
                </a:lnTo>
                <a:lnTo>
                  <a:pt x="3852730" y="2582484"/>
                </a:lnTo>
                <a:lnTo>
                  <a:pt x="0" y="25824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9370240" y="4075187"/>
            <a:ext cx="436017" cy="445484"/>
          </a:xfrm>
          <a:custGeom>
            <a:avLst/>
            <a:gdLst/>
            <a:ahLst/>
            <a:cxnLst/>
            <a:rect r="r" b="b" t="t" l="l"/>
            <a:pathLst>
              <a:path h="445484" w="436017">
                <a:moveTo>
                  <a:pt x="0" y="0"/>
                </a:moveTo>
                <a:lnTo>
                  <a:pt x="436017" y="0"/>
                </a:lnTo>
                <a:lnTo>
                  <a:pt x="436017" y="445483"/>
                </a:lnTo>
                <a:lnTo>
                  <a:pt x="0" y="4454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5015550" y="6466767"/>
            <a:ext cx="3852731" cy="2582484"/>
          </a:xfrm>
          <a:custGeom>
            <a:avLst/>
            <a:gdLst/>
            <a:ahLst/>
            <a:cxnLst/>
            <a:rect r="r" b="b" t="t" l="l"/>
            <a:pathLst>
              <a:path h="2582484" w="3852731">
                <a:moveTo>
                  <a:pt x="0" y="0"/>
                </a:moveTo>
                <a:lnTo>
                  <a:pt x="3852731" y="0"/>
                </a:lnTo>
                <a:lnTo>
                  <a:pt x="3852731" y="2582484"/>
                </a:lnTo>
                <a:lnTo>
                  <a:pt x="0" y="25824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5381683" y="6674811"/>
            <a:ext cx="451983" cy="451983"/>
          </a:xfrm>
          <a:custGeom>
            <a:avLst/>
            <a:gdLst/>
            <a:ahLst/>
            <a:cxnLst/>
            <a:rect r="r" b="b" t="t" l="l"/>
            <a:pathLst>
              <a:path h="451983" w="451983">
                <a:moveTo>
                  <a:pt x="0" y="0"/>
                </a:moveTo>
                <a:lnTo>
                  <a:pt x="451983" y="0"/>
                </a:lnTo>
                <a:lnTo>
                  <a:pt x="451983" y="451983"/>
                </a:lnTo>
                <a:lnTo>
                  <a:pt x="0" y="4519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4854386" y="1199489"/>
            <a:ext cx="8027789" cy="1742856"/>
          </a:xfrm>
          <a:prstGeom prst="rect">
            <a:avLst/>
          </a:prstGeom>
        </p:spPr>
        <p:txBody>
          <a:bodyPr anchor="t" rtlCol="false" tIns="0" lIns="0" bIns="0" rIns="0">
            <a:spAutoFit/>
          </a:bodyPr>
          <a:lstStyle/>
          <a:p>
            <a:pPr algn="ctr">
              <a:lnSpc>
                <a:spcPts val="14187"/>
              </a:lnSpc>
              <a:spcBef>
                <a:spcPct val="0"/>
              </a:spcBef>
            </a:pPr>
            <a:r>
              <a:rPr lang="en-US" sz="10133" u="sng">
                <a:solidFill>
                  <a:srgbClr val="000000"/>
                </a:solidFill>
                <a:latin typeface="Droid Serif"/>
                <a:ea typeface="Droid Serif"/>
                <a:cs typeface="Droid Serif"/>
                <a:sym typeface="Droid Serif"/>
              </a:rPr>
              <a:t>TECH STACK </a:t>
            </a:r>
          </a:p>
        </p:txBody>
      </p:sp>
      <p:sp>
        <p:nvSpPr>
          <p:cNvPr name="TextBox 9" id="9"/>
          <p:cNvSpPr txBox="true"/>
          <p:nvPr/>
        </p:nvSpPr>
        <p:spPr>
          <a:xfrm rot="0">
            <a:off x="6364537" y="3956617"/>
            <a:ext cx="1154757" cy="606424"/>
          </a:xfrm>
          <a:prstGeom prst="rect">
            <a:avLst/>
          </a:prstGeom>
        </p:spPr>
        <p:txBody>
          <a:bodyPr anchor="t" rtlCol="false" tIns="0" lIns="0" bIns="0" rIns="0">
            <a:spAutoFit/>
          </a:bodyPr>
          <a:lstStyle/>
          <a:p>
            <a:pPr algn="ctr">
              <a:lnSpc>
                <a:spcPts val="4900"/>
              </a:lnSpc>
            </a:pPr>
            <a:r>
              <a:rPr lang="en-US" sz="3500">
                <a:solidFill>
                  <a:srgbClr val="000000"/>
                </a:solidFill>
                <a:latin typeface="Droid Serif"/>
                <a:ea typeface="Droid Serif"/>
                <a:cs typeface="Droid Serif"/>
                <a:sym typeface="Droid Serif"/>
              </a:rPr>
              <a:t>React</a:t>
            </a:r>
          </a:p>
        </p:txBody>
      </p:sp>
      <p:sp>
        <p:nvSpPr>
          <p:cNvPr name="TextBox 10" id="10"/>
          <p:cNvSpPr txBox="true"/>
          <p:nvPr/>
        </p:nvSpPr>
        <p:spPr>
          <a:xfrm rot="0">
            <a:off x="10051307" y="3956617"/>
            <a:ext cx="1809006" cy="606424"/>
          </a:xfrm>
          <a:prstGeom prst="rect">
            <a:avLst/>
          </a:prstGeom>
        </p:spPr>
        <p:txBody>
          <a:bodyPr anchor="t" rtlCol="false" tIns="0" lIns="0" bIns="0" rIns="0">
            <a:spAutoFit/>
          </a:bodyPr>
          <a:lstStyle/>
          <a:p>
            <a:pPr algn="ctr">
              <a:lnSpc>
                <a:spcPts val="4900"/>
              </a:lnSpc>
            </a:pPr>
            <a:r>
              <a:rPr lang="en-US" sz="3500">
                <a:solidFill>
                  <a:srgbClr val="000000"/>
                </a:solidFill>
                <a:latin typeface="Droid Serif"/>
                <a:ea typeface="Droid Serif"/>
                <a:cs typeface="Droid Serif"/>
                <a:sym typeface="Droid Serif"/>
              </a:rPr>
              <a:t>PowerBI</a:t>
            </a:r>
          </a:p>
        </p:txBody>
      </p:sp>
      <p:sp>
        <p:nvSpPr>
          <p:cNvPr name="TextBox 11" id="11"/>
          <p:cNvSpPr txBox="true"/>
          <p:nvPr/>
        </p:nvSpPr>
        <p:spPr>
          <a:xfrm rot="0">
            <a:off x="5984308" y="6579426"/>
            <a:ext cx="2042517" cy="547369"/>
          </a:xfrm>
          <a:prstGeom prst="rect">
            <a:avLst/>
          </a:prstGeom>
        </p:spPr>
        <p:txBody>
          <a:bodyPr anchor="t" rtlCol="false" tIns="0" lIns="0" bIns="0" rIns="0">
            <a:spAutoFit/>
          </a:bodyPr>
          <a:lstStyle/>
          <a:p>
            <a:pPr algn="ctr">
              <a:lnSpc>
                <a:spcPts val="4480"/>
              </a:lnSpc>
            </a:pPr>
            <a:r>
              <a:rPr lang="en-US" sz="3200">
                <a:solidFill>
                  <a:srgbClr val="000000"/>
                </a:solidFill>
                <a:latin typeface="Droid Serif"/>
                <a:ea typeface="Droid Serif"/>
                <a:cs typeface="Droid Serif"/>
                <a:sym typeface="Droid Serif"/>
              </a:rPr>
              <a:t>Azure SQL</a:t>
            </a:r>
          </a:p>
        </p:txBody>
      </p:sp>
      <p:sp>
        <p:nvSpPr>
          <p:cNvPr name="Freeform 12" id="12"/>
          <p:cNvSpPr/>
          <p:nvPr/>
        </p:nvSpPr>
        <p:spPr>
          <a:xfrm flipH="false" flipV="false" rot="0">
            <a:off x="9029445" y="6466767"/>
            <a:ext cx="3852731" cy="2582484"/>
          </a:xfrm>
          <a:custGeom>
            <a:avLst/>
            <a:gdLst/>
            <a:ahLst/>
            <a:cxnLst/>
            <a:rect r="r" b="b" t="t" l="l"/>
            <a:pathLst>
              <a:path h="2582484" w="3852731">
                <a:moveTo>
                  <a:pt x="0" y="0"/>
                </a:moveTo>
                <a:lnTo>
                  <a:pt x="3852730" y="0"/>
                </a:lnTo>
                <a:lnTo>
                  <a:pt x="3852730" y="2582484"/>
                </a:lnTo>
                <a:lnTo>
                  <a:pt x="0" y="25824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9234985" y="6661976"/>
            <a:ext cx="3441650" cy="398778"/>
          </a:xfrm>
          <a:prstGeom prst="rect">
            <a:avLst/>
          </a:prstGeom>
        </p:spPr>
        <p:txBody>
          <a:bodyPr anchor="t" rtlCol="false" tIns="0" lIns="0" bIns="0" rIns="0">
            <a:spAutoFit/>
          </a:bodyPr>
          <a:lstStyle/>
          <a:p>
            <a:pPr algn="ctr">
              <a:lnSpc>
                <a:spcPts val="3220"/>
              </a:lnSpc>
            </a:pPr>
            <a:r>
              <a:rPr lang="en-US" sz="2300">
                <a:solidFill>
                  <a:srgbClr val="000000"/>
                </a:solidFill>
                <a:latin typeface="Droid Serif"/>
                <a:ea typeface="Droid Serif"/>
                <a:cs typeface="Droid Serif"/>
                <a:sym typeface="Droid Serif"/>
              </a:rPr>
              <a:t>Azure Cognitive Services</a:t>
            </a:r>
          </a:p>
        </p:txBody>
      </p:sp>
      <p:sp>
        <p:nvSpPr>
          <p:cNvPr name="TextBox 14" id="14"/>
          <p:cNvSpPr txBox="true"/>
          <p:nvPr/>
        </p:nvSpPr>
        <p:spPr>
          <a:xfrm rot="0">
            <a:off x="5566719" y="4967909"/>
            <a:ext cx="2877696" cy="879474"/>
          </a:xfrm>
          <a:prstGeom prst="rect">
            <a:avLst/>
          </a:prstGeom>
        </p:spPr>
        <p:txBody>
          <a:bodyPr anchor="t" rtlCol="false" tIns="0" lIns="0" bIns="0" rIns="0">
            <a:spAutoFit/>
          </a:bodyPr>
          <a:lstStyle/>
          <a:p>
            <a:pPr algn="ctr">
              <a:lnSpc>
                <a:spcPts val="3500"/>
              </a:lnSpc>
            </a:pPr>
            <a:r>
              <a:rPr lang="en-US" sz="2500" spc="-122">
                <a:solidFill>
                  <a:srgbClr val="000000"/>
                </a:solidFill>
                <a:latin typeface="Droid Serif"/>
                <a:ea typeface="Droid Serif"/>
                <a:cs typeface="Droid Serif"/>
                <a:sym typeface="Droid Serif"/>
              </a:rPr>
              <a:t> for fast filtering and one-click actions</a:t>
            </a:r>
          </a:p>
        </p:txBody>
      </p:sp>
      <p:sp>
        <p:nvSpPr>
          <p:cNvPr name="TextBox 15" id="15"/>
          <p:cNvSpPr txBox="true"/>
          <p:nvPr/>
        </p:nvSpPr>
        <p:spPr>
          <a:xfrm rot="0">
            <a:off x="5478787" y="7536369"/>
            <a:ext cx="3053559" cy="879474"/>
          </a:xfrm>
          <a:prstGeom prst="rect">
            <a:avLst/>
          </a:prstGeom>
        </p:spPr>
        <p:txBody>
          <a:bodyPr anchor="t" rtlCol="false" tIns="0" lIns="0" bIns="0" rIns="0">
            <a:spAutoFit/>
          </a:bodyPr>
          <a:lstStyle/>
          <a:p>
            <a:pPr algn="ctr">
              <a:lnSpc>
                <a:spcPts val="3500"/>
              </a:lnSpc>
            </a:pPr>
            <a:r>
              <a:rPr lang="en-US" sz="2500">
                <a:solidFill>
                  <a:srgbClr val="000000"/>
                </a:solidFill>
                <a:latin typeface="Droid Serif"/>
                <a:ea typeface="Droid Serif"/>
                <a:cs typeface="Droid Serif"/>
                <a:sym typeface="Droid Serif"/>
              </a:rPr>
              <a:t> for centralized feedback storage</a:t>
            </a:r>
          </a:p>
        </p:txBody>
      </p:sp>
      <p:sp>
        <p:nvSpPr>
          <p:cNvPr name="TextBox 16" id="16"/>
          <p:cNvSpPr txBox="true"/>
          <p:nvPr/>
        </p:nvSpPr>
        <p:spPr>
          <a:xfrm rot="0">
            <a:off x="9370240" y="4967909"/>
            <a:ext cx="3005430" cy="879474"/>
          </a:xfrm>
          <a:prstGeom prst="rect">
            <a:avLst/>
          </a:prstGeom>
        </p:spPr>
        <p:txBody>
          <a:bodyPr anchor="t" rtlCol="false" tIns="0" lIns="0" bIns="0" rIns="0">
            <a:spAutoFit/>
          </a:bodyPr>
          <a:lstStyle/>
          <a:p>
            <a:pPr algn="ctr">
              <a:lnSpc>
                <a:spcPts val="3500"/>
              </a:lnSpc>
            </a:pPr>
            <a:r>
              <a:rPr lang="en-US" sz="2500">
                <a:solidFill>
                  <a:srgbClr val="000000"/>
                </a:solidFill>
                <a:latin typeface="Droid Serif"/>
                <a:ea typeface="Droid Serif"/>
                <a:cs typeface="Droid Serif"/>
                <a:sym typeface="Droid Serif"/>
              </a:rPr>
              <a:t>embedded</a:t>
            </a:r>
            <a:r>
              <a:rPr lang="en-US" sz="2500">
                <a:solidFill>
                  <a:srgbClr val="000000"/>
                </a:solidFill>
                <a:latin typeface="Droid Serif"/>
                <a:ea typeface="Droid Serif"/>
                <a:cs typeface="Droid Serif"/>
                <a:sym typeface="Droid Serif"/>
              </a:rPr>
              <a:t> for actionable insights.</a:t>
            </a:r>
          </a:p>
        </p:txBody>
      </p:sp>
      <p:sp>
        <p:nvSpPr>
          <p:cNvPr name="TextBox 17" id="17"/>
          <p:cNvSpPr txBox="true"/>
          <p:nvPr/>
        </p:nvSpPr>
        <p:spPr>
          <a:xfrm rot="0">
            <a:off x="9597984" y="7381429"/>
            <a:ext cx="2549943" cy="1198879"/>
          </a:xfrm>
          <a:prstGeom prst="rect">
            <a:avLst/>
          </a:prstGeom>
        </p:spPr>
        <p:txBody>
          <a:bodyPr anchor="t" rtlCol="false" tIns="0" lIns="0" bIns="0" rIns="0">
            <a:spAutoFit/>
          </a:bodyPr>
          <a:lstStyle/>
          <a:p>
            <a:pPr algn="ctr">
              <a:lnSpc>
                <a:spcPts val="3220"/>
              </a:lnSpc>
            </a:pPr>
            <a:r>
              <a:rPr lang="en-US" sz="2300">
                <a:solidFill>
                  <a:srgbClr val="000000"/>
                </a:solidFill>
                <a:latin typeface="Droid Serif"/>
                <a:ea typeface="Droid Serif"/>
                <a:cs typeface="Droid Serif"/>
                <a:sym typeface="Droid Serif"/>
              </a:rPr>
              <a:t> for automatic sentiment analysis</a:t>
            </a:r>
          </a:p>
        </p:txBody>
      </p:sp>
      <p:sp>
        <p:nvSpPr>
          <p:cNvPr name="Freeform 18" id="18"/>
          <p:cNvSpPr/>
          <p:nvPr/>
        </p:nvSpPr>
        <p:spPr>
          <a:xfrm flipH="false" flipV="false" rot="2948439">
            <a:off x="15217751" y="339512"/>
            <a:ext cx="9743811" cy="10202944"/>
          </a:xfrm>
          <a:custGeom>
            <a:avLst/>
            <a:gdLst/>
            <a:ahLst/>
            <a:cxnLst/>
            <a:rect r="r" b="b" t="t" l="l"/>
            <a:pathLst>
              <a:path h="10202944" w="9743811">
                <a:moveTo>
                  <a:pt x="0" y="0"/>
                </a:moveTo>
                <a:lnTo>
                  <a:pt x="9743811" y="0"/>
                </a:lnTo>
                <a:lnTo>
                  <a:pt x="9743811" y="10202944"/>
                </a:lnTo>
                <a:lnTo>
                  <a:pt x="0" y="10202944"/>
                </a:lnTo>
                <a:lnTo>
                  <a:pt x="0" y="0"/>
                </a:lnTo>
                <a:close/>
              </a:path>
            </a:pathLst>
          </a:custGeom>
          <a:blipFill>
            <a:blip r:embed="rId10">
              <a:alphaModFix amt="3600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false" flipV="false" rot="3055586">
            <a:off x="15303478" y="924435"/>
            <a:ext cx="9292348" cy="9730207"/>
          </a:xfrm>
          <a:custGeom>
            <a:avLst/>
            <a:gdLst/>
            <a:ahLst/>
            <a:cxnLst/>
            <a:rect r="r" b="b" t="t" l="l"/>
            <a:pathLst>
              <a:path h="9730207" w="9292348">
                <a:moveTo>
                  <a:pt x="0" y="0"/>
                </a:moveTo>
                <a:lnTo>
                  <a:pt x="9292348" y="0"/>
                </a:lnTo>
                <a:lnTo>
                  <a:pt x="9292348" y="9730208"/>
                </a:lnTo>
                <a:lnTo>
                  <a:pt x="0" y="9730208"/>
                </a:lnTo>
                <a:lnTo>
                  <a:pt x="0" y="0"/>
                </a:lnTo>
                <a:close/>
              </a:path>
            </a:pathLst>
          </a:custGeom>
          <a:blipFill>
            <a:blip r:embed="rId12">
              <a:alphaModFix amt="36000"/>
              <a:extLst>
                <a:ext uri="{96DAC541-7B7A-43D3-8B79-37D633B846F1}">
                  <asvg:svgBlip xmlns:asvg="http://schemas.microsoft.com/office/drawing/2016/SVG/main" r:embed="rId13"/>
                </a:ext>
              </a:extLst>
            </a:blip>
            <a:stretch>
              <a:fillRect l="0" t="0" r="0" b="0"/>
            </a:stretch>
          </a:blipFill>
        </p:spPr>
      </p:sp>
      <p:sp>
        <p:nvSpPr>
          <p:cNvPr name="Freeform 20" id="20"/>
          <p:cNvSpPr/>
          <p:nvPr/>
        </p:nvSpPr>
        <p:spPr>
          <a:xfrm flipH="false" flipV="false" rot="-8279454">
            <a:off x="-7229638" y="143442"/>
            <a:ext cx="10118305" cy="10595084"/>
          </a:xfrm>
          <a:custGeom>
            <a:avLst/>
            <a:gdLst/>
            <a:ahLst/>
            <a:cxnLst/>
            <a:rect r="r" b="b" t="t" l="l"/>
            <a:pathLst>
              <a:path h="10595084" w="10118305">
                <a:moveTo>
                  <a:pt x="0" y="0"/>
                </a:moveTo>
                <a:lnTo>
                  <a:pt x="10118305" y="0"/>
                </a:lnTo>
                <a:lnTo>
                  <a:pt x="10118305" y="10595084"/>
                </a:lnTo>
                <a:lnTo>
                  <a:pt x="0" y="10595084"/>
                </a:lnTo>
                <a:lnTo>
                  <a:pt x="0" y="0"/>
                </a:lnTo>
                <a:close/>
              </a:path>
            </a:pathLst>
          </a:custGeom>
          <a:blipFill>
            <a:blip r:embed="rId10">
              <a:alphaModFix amt="2800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false" flipV="false" rot="-8100000">
            <a:off x="-6918769" y="-118964"/>
            <a:ext cx="10051307" cy="10524929"/>
          </a:xfrm>
          <a:custGeom>
            <a:avLst/>
            <a:gdLst/>
            <a:ahLst/>
            <a:cxnLst/>
            <a:rect r="r" b="b" t="t" l="l"/>
            <a:pathLst>
              <a:path h="10524929" w="10051307">
                <a:moveTo>
                  <a:pt x="0" y="0"/>
                </a:moveTo>
                <a:lnTo>
                  <a:pt x="10051307" y="0"/>
                </a:lnTo>
                <a:lnTo>
                  <a:pt x="10051307" y="10524928"/>
                </a:lnTo>
                <a:lnTo>
                  <a:pt x="0" y="10524928"/>
                </a:lnTo>
                <a:lnTo>
                  <a:pt x="0" y="0"/>
                </a:lnTo>
                <a:close/>
              </a:path>
            </a:pathLst>
          </a:custGeom>
          <a:blipFill>
            <a:blip r:embed="rId12">
              <a:alphaModFix amt="28000"/>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503923" y="206701"/>
            <a:ext cx="9669860" cy="9873597"/>
          </a:xfrm>
          <a:custGeom>
            <a:avLst/>
            <a:gdLst/>
            <a:ahLst/>
            <a:cxnLst/>
            <a:rect r="r" b="b" t="t" l="l"/>
            <a:pathLst>
              <a:path h="9873597" w="9669860">
                <a:moveTo>
                  <a:pt x="0" y="0"/>
                </a:moveTo>
                <a:lnTo>
                  <a:pt x="9669860" y="0"/>
                </a:lnTo>
                <a:lnTo>
                  <a:pt x="9669860" y="9873598"/>
                </a:lnTo>
                <a:lnTo>
                  <a:pt x="0" y="9873598"/>
                </a:lnTo>
                <a:lnTo>
                  <a:pt x="0" y="0"/>
                </a:lnTo>
                <a:close/>
              </a:path>
            </a:pathLst>
          </a:custGeom>
          <a:blipFill>
            <a:blip r:embed="rId2"/>
            <a:stretch>
              <a:fillRect l="0" t="-14412" r="-333" b="-1703"/>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76308" y="923925"/>
            <a:ext cx="4746583" cy="822991"/>
            <a:chOff x="0" y="0"/>
            <a:chExt cx="1157247" cy="200650"/>
          </a:xfrm>
        </p:grpSpPr>
        <p:sp>
          <p:nvSpPr>
            <p:cNvPr name="Freeform 3" id="3"/>
            <p:cNvSpPr/>
            <p:nvPr/>
          </p:nvSpPr>
          <p:spPr>
            <a:xfrm flipH="false" flipV="false" rot="0">
              <a:off x="0" y="0"/>
              <a:ext cx="1157247" cy="200650"/>
            </a:xfrm>
            <a:custGeom>
              <a:avLst/>
              <a:gdLst/>
              <a:ahLst/>
              <a:cxnLst/>
              <a:rect r="r" b="b" t="t" l="l"/>
              <a:pathLst>
                <a:path h="200650" w="1157247">
                  <a:moveTo>
                    <a:pt x="48932" y="0"/>
                  </a:moveTo>
                  <a:lnTo>
                    <a:pt x="1108316" y="0"/>
                  </a:lnTo>
                  <a:cubicBezTo>
                    <a:pt x="1121293" y="0"/>
                    <a:pt x="1133739" y="5155"/>
                    <a:pt x="1142916" y="14332"/>
                  </a:cubicBezTo>
                  <a:cubicBezTo>
                    <a:pt x="1152092" y="23508"/>
                    <a:pt x="1157247" y="35954"/>
                    <a:pt x="1157247" y="48932"/>
                  </a:cubicBezTo>
                  <a:lnTo>
                    <a:pt x="1157247" y="151719"/>
                  </a:lnTo>
                  <a:cubicBezTo>
                    <a:pt x="1157247" y="164696"/>
                    <a:pt x="1152092" y="177142"/>
                    <a:pt x="1142916" y="186319"/>
                  </a:cubicBezTo>
                  <a:cubicBezTo>
                    <a:pt x="1133739" y="195495"/>
                    <a:pt x="1121293" y="200650"/>
                    <a:pt x="1108316" y="200650"/>
                  </a:cubicBezTo>
                  <a:lnTo>
                    <a:pt x="48932" y="200650"/>
                  </a:lnTo>
                  <a:cubicBezTo>
                    <a:pt x="35954" y="200650"/>
                    <a:pt x="23508" y="195495"/>
                    <a:pt x="14332" y="186319"/>
                  </a:cubicBezTo>
                  <a:cubicBezTo>
                    <a:pt x="5155" y="177142"/>
                    <a:pt x="0" y="164696"/>
                    <a:pt x="0" y="151719"/>
                  </a:cubicBezTo>
                  <a:lnTo>
                    <a:pt x="0" y="48932"/>
                  </a:lnTo>
                  <a:cubicBezTo>
                    <a:pt x="0" y="35954"/>
                    <a:pt x="5155" y="23508"/>
                    <a:pt x="14332" y="14332"/>
                  </a:cubicBezTo>
                  <a:cubicBezTo>
                    <a:pt x="23508" y="5155"/>
                    <a:pt x="35954" y="0"/>
                    <a:pt x="48932" y="0"/>
                  </a:cubicBezTo>
                  <a:close/>
                </a:path>
              </a:pathLst>
            </a:custGeom>
            <a:solidFill>
              <a:srgbClr val="38B6FF"/>
            </a:solidFill>
            <a:ln w="19050" cap="rnd">
              <a:solidFill>
                <a:srgbClr val="000000"/>
              </a:solidFill>
              <a:prstDash val="solid"/>
              <a:round/>
            </a:ln>
          </p:spPr>
        </p:sp>
        <p:sp>
          <p:nvSpPr>
            <p:cNvPr name="TextBox 4" id="4"/>
            <p:cNvSpPr txBox="true"/>
            <p:nvPr/>
          </p:nvSpPr>
          <p:spPr>
            <a:xfrm>
              <a:off x="0" y="-38100"/>
              <a:ext cx="1157247" cy="238750"/>
            </a:xfrm>
            <a:prstGeom prst="rect">
              <a:avLst/>
            </a:prstGeom>
          </p:spPr>
          <p:txBody>
            <a:bodyPr anchor="ctr" rtlCol="false" tIns="50800" lIns="50800" bIns="50800" rIns="50800"/>
            <a:lstStyle/>
            <a:p>
              <a:pPr algn="ctr">
                <a:lnSpc>
                  <a:spcPts val="2520"/>
                </a:lnSpc>
              </a:pPr>
            </a:p>
          </p:txBody>
        </p:sp>
      </p:grpSp>
      <p:grpSp>
        <p:nvGrpSpPr>
          <p:cNvPr name="Group 5" id="5"/>
          <p:cNvGrpSpPr/>
          <p:nvPr/>
        </p:nvGrpSpPr>
        <p:grpSpPr>
          <a:xfrm rot="0">
            <a:off x="6770708" y="923925"/>
            <a:ext cx="4746583" cy="822991"/>
            <a:chOff x="0" y="0"/>
            <a:chExt cx="1157247" cy="200650"/>
          </a:xfrm>
        </p:grpSpPr>
        <p:sp>
          <p:nvSpPr>
            <p:cNvPr name="Freeform 6" id="6"/>
            <p:cNvSpPr/>
            <p:nvPr/>
          </p:nvSpPr>
          <p:spPr>
            <a:xfrm flipH="false" flipV="false" rot="0">
              <a:off x="0" y="0"/>
              <a:ext cx="1157247" cy="200650"/>
            </a:xfrm>
            <a:custGeom>
              <a:avLst/>
              <a:gdLst/>
              <a:ahLst/>
              <a:cxnLst/>
              <a:rect r="r" b="b" t="t" l="l"/>
              <a:pathLst>
                <a:path h="200650" w="1157247">
                  <a:moveTo>
                    <a:pt x="48932" y="0"/>
                  </a:moveTo>
                  <a:lnTo>
                    <a:pt x="1108316" y="0"/>
                  </a:lnTo>
                  <a:cubicBezTo>
                    <a:pt x="1121293" y="0"/>
                    <a:pt x="1133739" y="5155"/>
                    <a:pt x="1142916" y="14332"/>
                  </a:cubicBezTo>
                  <a:cubicBezTo>
                    <a:pt x="1152092" y="23508"/>
                    <a:pt x="1157247" y="35954"/>
                    <a:pt x="1157247" y="48932"/>
                  </a:cubicBezTo>
                  <a:lnTo>
                    <a:pt x="1157247" y="151719"/>
                  </a:lnTo>
                  <a:cubicBezTo>
                    <a:pt x="1157247" y="164696"/>
                    <a:pt x="1152092" y="177142"/>
                    <a:pt x="1142916" y="186319"/>
                  </a:cubicBezTo>
                  <a:cubicBezTo>
                    <a:pt x="1133739" y="195495"/>
                    <a:pt x="1121293" y="200650"/>
                    <a:pt x="1108316" y="200650"/>
                  </a:cubicBezTo>
                  <a:lnTo>
                    <a:pt x="48932" y="200650"/>
                  </a:lnTo>
                  <a:cubicBezTo>
                    <a:pt x="35954" y="200650"/>
                    <a:pt x="23508" y="195495"/>
                    <a:pt x="14332" y="186319"/>
                  </a:cubicBezTo>
                  <a:cubicBezTo>
                    <a:pt x="5155" y="177142"/>
                    <a:pt x="0" y="164696"/>
                    <a:pt x="0" y="151719"/>
                  </a:cubicBezTo>
                  <a:lnTo>
                    <a:pt x="0" y="48932"/>
                  </a:lnTo>
                  <a:cubicBezTo>
                    <a:pt x="0" y="35954"/>
                    <a:pt x="5155" y="23508"/>
                    <a:pt x="14332" y="14332"/>
                  </a:cubicBezTo>
                  <a:cubicBezTo>
                    <a:pt x="23508" y="5155"/>
                    <a:pt x="35954" y="0"/>
                    <a:pt x="48932" y="0"/>
                  </a:cubicBezTo>
                  <a:close/>
                </a:path>
              </a:pathLst>
            </a:custGeom>
            <a:solidFill>
              <a:srgbClr val="FFFFFF"/>
            </a:solidFill>
            <a:ln w="19050" cap="rnd">
              <a:solidFill>
                <a:srgbClr val="000000"/>
              </a:solidFill>
              <a:prstDash val="solid"/>
              <a:round/>
            </a:ln>
          </p:spPr>
        </p:sp>
        <p:sp>
          <p:nvSpPr>
            <p:cNvPr name="TextBox 7" id="7"/>
            <p:cNvSpPr txBox="true"/>
            <p:nvPr/>
          </p:nvSpPr>
          <p:spPr>
            <a:xfrm>
              <a:off x="0" y="-38100"/>
              <a:ext cx="1157247" cy="238750"/>
            </a:xfrm>
            <a:prstGeom prst="rect">
              <a:avLst/>
            </a:prstGeom>
          </p:spPr>
          <p:txBody>
            <a:bodyPr anchor="ctr" rtlCol="false" tIns="50800" lIns="50800" bIns="50800" rIns="50800"/>
            <a:lstStyle/>
            <a:p>
              <a:pPr algn="ctr">
                <a:lnSpc>
                  <a:spcPts val="2520"/>
                </a:lnSpc>
              </a:pPr>
            </a:p>
          </p:txBody>
        </p:sp>
      </p:grpSp>
      <p:grpSp>
        <p:nvGrpSpPr>
          <p:cNvPr name="Group 8" id="8"/>
          <p:cNvGrpSpPr/>
          <p:nvPr/>
        </p:nvGrpSpPr>
        <p:grpSpPr>
          <a:xfrm rot="0">
            <a:off x="304800" y="1161865"/>
            <a:ext cx="5689600" cy="8513363"/>
            <a:chOff x="0" y="0"/>
            <a:chExt cx="1387161" cy="2075612"/>
          </a:xfrm>
        </p:grpSpPr>
        <p:sp>
          <p:nvSpPr>
            <p:cNvPr name="Freeform 9" id="9"/>
            <p:cNvSpPr/>
            <p:nvPr/>
          </p:nvSpPr>
          <p:spPr>
            <a:xfrm flipH="false" flipV="false" rot="0">
              <a:off x="0" y="0"/>
              <a:ext cx="1387161" cy="2075612"/>
            </a:xfrm>
            <a:custGeom>
              <a:avLst/>
              <a:gdLst/>
              <a:ahLst/>
              <a:cxnLst/>
              <a:rect r="r" b="b" t="t" l="l"/>
              <a:pathLst>
                <a:path h="2075612" w="1387161">
                  <a:moveTo>
                    <a:pt x="61232" y="0"/>
                  </a:moveTo>
                  <a:lnTo>
                    <a:pt x="1325929" y="0"/>
                  </a:lnTo>
                  <a:cubicBezTo>
                    <a:pt x="1359746" y="0"/>
                    <a:pt x="1387161" y="27415"/>
                    <a:pt x="1387161" y="61232"/>
                  </a:cubicBezTo>
                  <a:lnTo>
                    <a:pt x="1387161" y="2014380"/>
                  </a:lnTo>
                  <a:cubicBezTo>
                    <a:pt x="1387161" y="2030620"/>
                    <a:pt x="1380710" y="2046195"/>
                    <a:pt x="1369226" y="2057678"/>
                  </a:cubicBezTo>
                  <a:cubicBezTo>
                    <a:pt x="1357743" y="2069161"/>
                    <a:pt x="1342169" y="2075612"/>
                    <a:pt x="1325929" y="2075612"/>
                  </a:cubicBezTo>
                  <a:lnTo>
                    <a:pt x="61232" y="2075612"/>
                  </a:lnTo>
                  <a:cubicBezTo>
                    <a:pt x="44992" y="2075612"/>
                    <a:pt x="29418" y="2069161"/>
                    <a:pt x="17934" y="2057678"/>
                  </a:cubicBezTo>
                  <a:cubicBezTo>
                    <a:pt x="6451" y="2046195"/>
                    <a:pt x="0" y="2030620"/>
                    <a:pt x="0" y="2014380"/>
                  </a:cubicBezTo>
                  <a:lnTo>
                    <a:pt x="0" y="61232"/>
                  </a:lnTo>
                  <a:cubicBezTo>
                    <a:pt x="0" y="44992"/>
                    <a:pt x="6451" y="29418"/>
                    <a:pt x="17934" y="17934"/>
                  </a:cubicBezTo>
                  <a:cubicBezTo>
                    <a:pt x="29418" y="6451"/>
                    <a:pt x="44992" y="0"/>
                    <a:pt x="61232" y="0"/>
                  </a:cubicBezTo>
                  <a:close/>
                </a:path>
              </a:pathLst>
            </a:custGeom>
            <a:solidFill>
              <a:srgbClr val="FFFFFF"/>
            </a:solidFill>
            <a:ln w="19050" cap="rnd">
              <a:solidFill>
                <a:srgbClr val="000000"/>
              </a:solidFill>
              <a:prstDash val="solid"/>
              <a:round/>
            </a:ln>
          </p:spPr>
        </p:sp>
        <p:sp>
          <p:nvSpPr>
            <p:cNvPr name="TextBox 10" id="10"/>
            <p:cNvSpPr txBox="true"/>
            <p:nvPr/>
          </p:nvSpPr>
          <p:spPr>
            <a:xfrm>
              <a:off x="0" y="-38100"/>
              <a:ext cx="1387161" cy="2113712"/>
            </a:xfrm>
            <a:prstGeom prst="rect">
              <a:avLst/>
            </a:prstGeom>
          </p:spPr>
          <p:txBody>
            <a:bodyPr anchor="ctr" rtlCol="false" tIns="50800" lIns="50800" bIns="50800" rIns="50800"/>
            <a:lstStyle/>
            <a:p>
              <a:pPr algn="ctr">
                <a:lnSpc>
                  <a:spcPts val="2520"/>
                </a:lnSpc>
              </a:pPr>
            </a:p>
          </p:txBody>
        </p:sp>
      </p:grpSp>
      <p:grpSp>
        <p:nvGrpSpPr>
          <p:cNvPr name="Group 11" id="11"/>
          <p:cNvGrpSpPr/>
          <p:nvPr/>
        </p:nvGrpSpPr>
        <p:grpSpPr>
          <a:xfrm rot="0">
            <a:off x="6299200" y="1161865"/>
            <a:ext cx="5689600" cy="8513363"/>
            <a:chOff x="0" y="0"/>
            <a:chExt cx="1387161" cy="2075612"/>
          </a:xfrm>
        </p:grpSpPr>
        <p:sp>
          <p:nvSpPr>
            <p:cNvPr name="Freeform 12" id="12"/>
            <p:cNvSpPr/>
            <p:nvPr/>
          </p:nvSpPr>
          <p:spPr>
            <a:xfrm flipH="false" flipV="false" rot="0">
              <a:off x="0" y="0"/>
              <a:ext cx="1387161" cy="2075612"/>
            </a:xfrm>
            <a:custGeom>
              <a:avLst/>
              <a:gdLst/>
              <a:ahLst/>
              <a:cxnLst/>
              <a:rect r="r" b="b" t="t" l="l"/>
              <a:pathLst>
                <a:path h="2075612" w="1387161">
                  <a:moveTo>
                    <a:pt x="61232" y="0"/>
                  </a:moveTo>
                  <a:lnTo>
                    <a:pt x="1325929" y="0"/>
                  </a:lnTo>
                  <a:cubicBezTo>
                    <a:pt x="1359746" y="0"/>
                    <a:pt x="1387161" y="27415"/>
                    <a:pt x="1387161" y="61232"/>
                  </a:cubicBezTo>
                  <a:lnTo>
                    <a:pt x="1387161" y="2014380"/>
                  </a:lnTo>
                  <a:cubicBezTo>
                    <a:pt x="1387161" y="2030620"/>
                    <a:pt x="1380710" y="2046195"/>
                    <a:pt x="1369226" y="2057678"/>
                  </a:cubicBezTo>
                  <a:cubicBezTo>
                    <a:pt x="1357743" y="2069161"/>
                    <a:pt x="1342169" y="2075612"/>
                    <a:pt x="1325929" y="2075612"/>
                  </a:cubicBezTo>
                  <a:lnTo>
                    <a:pt x="61232" y="2075612"/>
                  </a:lnTo>
                  <a:cubicBezTo>
                    <a:pt x="44992" y="2075612"/>
                    <a:pt x="29418" y="2069161"/>
                    <a:pt x="17934" y="2057678"/>
                  </a:cubicBezTo>
                  <a:cubicBezTo>
                    <a:pt x="6451" y="2046195"/>
                    <a:pt x="0" y="2030620"/>
                    <a:pt x="0" y="2014380"/>
                  </a:cubicBezTo>
                  <a:lnTo>
                    <a:pt x="0" y="61232"/>
                  </a:lnTo>
                  <a:cubicBezTo>
                    <a:pt x="0" y="44992"/>
                    <a:pt x="6451" y="29418"/>
                    <a:pt x="17934" y="17934"/>
                  </a:cubicBezTo>
                  <a:cubicBezTo>
                    <a:pt x="29418" y="6451"/>
                    <a:pt x="44992" y="0"/>
                    <a:pt x="61232" y="0"/>
                  </a:cubicBezTo>
                  <a:close/>
                </a:path>
              </a:pathLst>
            </a:custGeom>
            <a:solidFill>
              <a:srgbClr val="38B6FF"/>
            </a:solidFill>
            <a:ln w="19050" cap="rnd">
              <a:solidFill>
                <a:srgbClr val="000000"/>
              </a:solidFill>
              <a:prstDash val="solid"/>
              <a:round/>
            </a:ln>
          </p:spPr>
        </p:sp>
        <p:sp>
          <p:nvSpPr>
            <p:cNvPr name="TextBox 13" id="13"/>
            <p:cNvSpPr txBox="true"/>
            <p:nvPr/>
          </p:nvSpPr>
          <p:spPr>
            <a:xfrm>
              <a:off x="0" y="-38100"/>
              <a:ext cx="1387161" cy="2113712"/>
            </a:xfrm>
            <a:prstGeom prst="rect">
              <a:avLst/>
            </a:prstGeom>
          </p:spPr>
          <p:txBody>
            <a:bodyPr anchor="ctr" rtlCol="false" tIns="50800" lIns="50800" bIns="50800" rIns="50800"/>
            <a:lstStyle/>
            <a:p>
              <a:pPr algn="ctr">
                <a:lnSpc>
                  <a:spcPts val="2520"/>
                </a:lnSpc>
              </a:pPr>
            </a:p>
            <a:p>
              <a:pPr algn="ctr">
                <a:lnSpc>
                  <a:spcPts val="2520"/>
                </a:lnSpc>
              </a:pPr>
            </a:p>
          </p:txBody>
        </p:sp>
      </p:grpSp>
      <p:grpSp>
        <p:nvGrpSpPr>
          <p:cNvPr name="Group 14" id="14"/>
          <p:cNvGrpSpPr/>
          <p:nvPr/>
        </p:nvGrpSpPr>
        <p:grpSpPr>
          <a:xfrm rot="0">
            <a:off x="12765108" y="923925"/>
            <a:ext cx="4746583" cy="822991"/>
            <a:chOff x="0" y="0"/>
            <a:chExt cx="1157247" cy="200650"/>
          </a:xfrm>
        </p:grpSpPr>
        <p:sp>
          <p:nvSpPr>
            <p:cNvPr name="Freeform 15" id="15"/>
            <p:cNvSpPr/>
            <p:nvPr/>
          </p:nvSpPr>
          <p:spPr>
            <a:xfrm flipH="false" flipV="false" rot="0">
              <a:off x="0" y="0"/>
              <a:ext cx="1157247" cy="200650"/>
            </a:xfrm>
            <a:custGeom>
              <a:avLst/>
              <a:gdLst/>
              <a:ahLst/>
              <a:cxnLst/>
              <a:rect r="r" b="b" t="t" l="l"/>
              <a:pathLst>
                <a:path h="200650" w="1157247">
                  <a:moveTo>
                    <a:pt x="48932" y="0"/>
                  </a:moveTo>
                  <a:lnTo>
                    <a:pt x="1108316" y="0"/>
                  </a:lnTo>
                  <a:cubicBezTo>
                    <a:pt x="1121293" y="0"/>
                    <a:pt x="1133739" y="5155"/>
                    <a:pt x="1142916" y="14332"/>
                  </a:cubicBezTo>
                  <a:cubicBezTo>
                    <a:pt x="1152092" y="23508"/>
                    <a:pt x="1157247" y="35954"/>
                    <a:pt x="1157247" y="48932"/>
                  </a:cubicBezTo>
                  <a:lnTo>
                    <a:pt x="1157247" y="151719"/>
                  </a:lnTo>
                  <a:cubicBezTo>
                    <a:pt x="1157247" y="164696"/>
                    <a:pt x="1152092" y="177142"/>
                    <a:pt x="1142916" y="186319"/>
                  </a:cubicBezTo>
                  <a:cubicBezTo>
                    <a:pt x="1133739" y="195495"/>
                    <a:pt x="1121293" y="200650"/>
                    <a:pt x="1108316" y="200650"/>
                  </a:cubicBezTo>
                  <a:lnTo>
                    <a:pt x="48932" y="200650"/>
                  </a:lnTo>
                  <a:cubicBezTo>
                    <a:pt x="35954" y="200650"/>
                    <a:pt x="23508" y="195495"/>
                    <a:pt x="14332" y="186319"/>
                  </a:cubicBezTo>
                  <a:cubicBezTo>
                    <a:pt x="5155" y="177142"/>
                    <a:pt x="0" y="164696"/>
                    <a:pt x="0" y="151719"/>
                  </a:cubicBezTo>
                  <a:lnTo>
                    <a:pt x="0" y="48932"/>
                  </a:lnTo>
                  <a:cubicBezTo>
                    <a:pt x="0" y="35954"/>
                    <a:pt x="5155" y="23508"/>
                    <a:pt x="14332" y="14332"/>
                  </a:cubicBezTo>
                  <a:cubicBezTo>
                    <a:pt x="23508" y="5155"/>
                    <a:pt x="35954" y="0"/>
                    <a:pt x="48932" y="0"/>
                  </a:cubicBezTo>
                  <a:close/>
                </a:path>
              </a:pathLst>
            </a:custGeom>
            <a:solidFill>
              <a:srgbClr val="38B6FF"/>
            </a:solidFill>
            <a:ln w="19050" cap="rnd">
              <a:solidFill>
                <a:srgbClr val="000000"/>
              </a:solidFill>
              <a:prstDash val="solid"/>
              <a:round/>
            </a:ln>
          </p:spPr>
        </p:sp>
        <p:sp>
          <p:nvSpPr>
            <p:cNvPr name="TextBox 16" id="16"/>
            <p:cNvSpPr txBox="true"/>
            <p:nvPr/>
          </p:nvSpPr>
          <p:spPr>
            <a:xfrm>
              <a:off x="0" y="-38100"/>
              <a:ext cx="1157247" cy="238750"/>
            </a:xfrm>
            <a:prstGeom prst="rect">
              <a:avLst/>
            </a:prstGeom>
          </p:spPr>
          <p:txBody>
            <a:bodyPr anchor="ctr" rtlCol="false" tIns="50800" lIns="50800" bIns="50800" rIns="50800"/>
            <a:lstStyle/>
            <a:p>
              <a:pPr algn="ctr">
                <a:lnSpc>
                  <a:spcPts val="2520"/>
                </a:lnSpc>
              </a:pPr>
            </a:p>
          </p:txBody>
        </p:sp>
      </p:grpSp>
      <p:grpSp>
        <p:nvGrpSpPr>
          <p:cNvPr name="Group 17" id="17"/>
          <p:cNvGrpSpPr/>
          <p:nvPr/>
        </p:nvGrpSpPr>
        <p:grpSpPr>
          <a:xfrm rot="0">
            <a:off x="12293600" y="1161865"/>
            <a:ext cx="5689600" cy="8513363"/>
            <a:chOff x="0" y="0"/>
            <a:chExt cx="1387161" cy="2075612"/>
          </a:xfrm>
        </p:grpSpPr>
        <p:sp>
          <p:nvSpPr>
            <p:cNvPr name="Freeform 18" id="18"/>
            <p:cNvSpPr/>
            <p:nvPr/>
          </p:nvSpPr>
          <p:spPr>
            <a:xfrm flipH="false" flipV="false" rot="0">
              <a:off x="0" y="0"/>
              <a:ext cx="1387161" cy="2075612"/>
            </a:xfrm>
            <a:custGeom>
              <a:avLst/>
              <a:gdLst/>
              <a:ahLst/>
              <a:cxnLst/>
              <a:rect r="r" b="b" t="t" l="l"/>
              <a:pathLst>
                <a:path h="2075612" w="1387161">
                  <a:moveTo>
                    <a:pt x="61232" y="0"/>
                  </a:moveTo>
                  <a:lnTo>
                    <a:pt x="1325929" y="0"/>
                  </a:lnTo>
                  <a:cubicBezTo>
                    <a:pt x="1359746" y="0"/>
                    <a:pt x="1387161" y="27415"/>
                    <a:pt x="1387161" y="61232"/>
                  </a:cubicBezTo>
                  <a:lnTo>
                    <a:pt x="1387161" y="2014380"/>
                  </a:lnTo>
                  <a:cubicBezTo>
                    <a:pt x="1387161" y="2030620"/>
                    <a:pt x="1380710" y="2046195"/>
                    <a:pt x="1369226" y="2057678"/>
                  </a:cubicBezTo>
                  <a:cubicBezTo>
                    <a:pt x="1357743" y="2069161"/>
                    <a:pt x="1342169" y="2075612"/>
                    <a:pt x="1325929" y="2075612"/>
                  </a:cubicBezTo>
                  <a:lnTo>
                    <a:pt x="61232" y="2075612"/>
                  </a:lnTo>
                  <a:cubicBezTo>
                    <a:pt x="44992" y="2075612"/>
                    <a:pt x="29418" y="2069161"/>
                    <a:pt x="17934" y="2057678"/>
                  </a:cubicBezTo>
                  <a:cubicBezTo>
                    <a:pt x="6451" y="2046195"/>
                    <a:pt x="0" y="2030620"/>
                    <a:pt x="0" y="2014380"/>
                  </a:cubicBezTo>
                  <a:lnTo>
                    <a:pt x="0" y="61232"/>
                  </a:lnTo>
                  <a:cubicBezTo>
                    <a:pt x="0" y="44992"/>
                    <a:pt x="6451" y="29418"/>
                    <a:pt x="17934" y="17934"/>
                  </a:cubicBezTo>
                  <a:cubicBezTo>
                    <a:pt x="29418" y="6451"/>
                    <a:pt x="44992" y="0"/>
                    <a:pt x="61232" y="0"/>
                  </a:cubicBezTo>
                  <a:close/>
                </a:path>
              </a:pathLst>
            </a:custGeom>
            <a:solidFill>
              <a:srgbClr val="FFFFFF"/>
            </a:solidFill>
            <a:ln w="19050" cap="rnd">
              <a:solidFill>
                <a:srgbClr val="000000"/>
              </a:solidFill>
              <a:prstDash val="solid"/>
              <a:round/>
            </a:ln>
          </p:spPr>
        </p:sp>
        <p:sp>
          <p:nvSpPr>
            <p:cNvPr name="TextBox 19" id="19"/>
            <p:cNvSpPr txBox="true"/>
            <p:nvPr/>
          </p:nvSpPr>
          <p:spPr>
            <a:xfrm>
              <a:off x="0" y="-38100"/>
              <a:ext cx="1387161" cy="2113712"/>
            </a:xfrm>
            <a:prstGeom prst="rect">
              <a:avLst/>
            </a:prstGeom>
          </p:spPr>
          <p:txBody>
            <a:bodyPr anchor="ctr" rtlCol="false" tIns="50800" lIns="50800" bIns="50800" rIns="50800"/>
            <a:lstStyle/>
            <a:p>
              <a:pPr algn="ctr">
                <a:lnSpc>
                  <a:spcPts val="2520"/>
                </a:lnSpc>
              </a:pPr>
            </a:p>
          </p:txBody>
        </p:sp>
      </p:grpSp>
      <p:grpSp>
        <p:nvGrpSpPr>
          <p:cNvPr name="Group 20" id="20"/>
          <p:cNvGrpSpPr/>
          <p:nvPr/>
        </p:nvGrpSpPr>
        <p:grpSpPr>
          <a:xfrm rot="0">
            <a:off x="647697" y="1402369"/>
            <a:ext cx="5122090" cy="3391651"/>
            <a:chOff x="0" y="0"/>
            <a:chExt cx="734587" cy="486415"/>
          </a:xfrm>
        </p:grpSpPr>
        <p:sp>
          <p:nvSpPr>
            <p:cNvPr name="Freeform 21" id="21"/>
            <p:cNvSpPr/>
            <p:nvPr/>
          </p:nvSpPr>
          <p:spPr>
            <a:xfrm flipH="false" flipV="false" rot="0">
              <a:off x="0" y="0"/>
              <a:ext cx="734587" cy="486415"/>
            </a:xfrm>
            <a:custGeom>
              <a:avLst/>
              <a:gdLst/>
              <a:ahLst/>
              <a:cxnLst/>
              <a:rect r="r" b="b" t="t" l="l"/>
              <a:pathLst>
                <a:path h="486415" w="734587">
                  <a:moveTo>
                    <a:pt x="46856" y="0"/>
                  </a:moveTo>
                  <a:lnTo>
                    <a:pt x="687731" y="0"/>
                  </a:lnTo>
                  <a:cubicBezTo>
                    <a:pt x="700158" y="0"/>
                    <a:pt x="712076" y="4937"/>
                    <a:pt x="720864" y="13724"/>
                  </a:cubicBezTo>
                  <a:cubicBezTo>
                    <a:pt x="729651" y="22511"/>
                    <a:pt x="734587" y="34429"/>
                    <a:pt x="734587" y="46856"/>
                  </a:cubicBezTo>
                  <a:lnTo>
                    <a:pt x="734587" y="439560"/>
                  </a:lnTo>
                  <a:cubicBezTo>
                    <a:pt x="734587" y="465437"/>
                    <a:pt x="713609" y="486415"/>
                    <a:pt x="687731" y="486415"/>
                  </a:cubicBezTo>
                  <a:lnTo>
                    <a:pt x="46856" y="486415"/>
                  </a:lnTo>
                  <a:cubicBezTo>
                    <a:pt x="20978" y="486415"/>
                    <a:pt x="0" y="465437"/>
                    <a:pt x="0" y="439560"/>
                  </a:cubicBezTo>
                  <a:lnTo>
                    <a:pt x="0" y="46856"/>
                  </a:lnTo>
                  <a:cubicBezTo>
                    <a:pt x="0" y="34429"/>
                    <a:pt x="4937" y="22511"/>
                    <a:pt x="13724" y="13724"/>
                  </a:cubicBezTo>
                  <a:cubicBezTo>
                    <a:pt x="22511" y="4937"/>
                    <a:pt x="34429" y="0"/>
                    <a:pt x="46856" y="0"/>
                  </a:cubicBezTo>
                  <a:close/>
                </a:path>
              </a:pathLst>
            </a:custGeom>
            <a:blipFill>
              <a:blip r:embed="rId2"/>
              <a:stretch>
                <a:fillRect l="0" t="-21657" r="0" b="-105285"/>
              </a:stretch>
            </a:blipFill>
            <a:ln w="19050" cap="rnd">
              <a:solidFill>
                <a:srgbClr val="000000"/>
              </a:solidFill>
              <a:prstDash val="solid"/>
              <a:round/>
            </a:ln>
          </p:spPr>
        </p:sp>
      </p:grpSp>
      <p:grpSp>
        <p:nvGrpSpPr>
          <p:cNvPr name="Group 22" id="22"/>
          <p:cNvGrpSpPr/>
          <p:nvPr/>
        </p:nvGrpSpPr>
        <p:grpSpPr>
          <a:xfrm rot="0">
            <a:off x="575160" y="7788454"/>
            <a:ext cx="1615075" cy="624199"/>
            <a:chOff x="0" y="0"/>
            <a:chExt cx="393766" cy="152184"/>
          </a:xfrm>
        </p:grpSpPr>
        <p:sp>
          <p:nvSpPr>
            <p:cNvPr name="Freeform 23" id="23"/>
            <p:cNvSpPr/>
            <p:nvPr/>
          </p:nvSpPr>
          <p:spPr>
            <a:xfrm flipH="false" flipV="false" rot="0">
              <a:off x="0" y="0"/>
              <a:ext cx="393766" cy="152184"/>
            </a:xfrm>
            <a:custGeom>
              <a:avLst/>
              <a:gdLst/>
              <a:ahLst/>
              <a:cxnLst/>
              <a:rect r="r" b="b" t="t" l="l"/>
              <a:pathLst>
                <a:path h="152184" w="393766">
                  <a:moveTo>
                    <a:pt x="76092" y="0"/>
                  </a:moveTo>
                  <a:lnTo>
                    <a:pt x="317674" y="0"/>
                  </a:lnTo>
                  <a:cubicBezTo>
                    <a:pt x="337855" y="0"/>
                    <a:pt x="357209" y="8017"/>
                    <a:pt x="371479" y="22287"/>
                  </a:cubicBezTo>
                  <a:cubicBezTo>
                    <a:pt x="385749" y="36557"/>
                    <a:pt x="393766" y="55911"/>
                    <a:pt x="393766" y="76092"/>
                  </a:cubicBezTo>
                  <a:lnTo>
                    <a:pt x="393766" y="76092"/>
                  </a:lnTo>
                  <a:cubicBezTo>
                    <a:pt x="393766" y="118116"/>
                    <a:pt x="359698" y="152184"/>
                    <a:pt x="317674" y="152184"/>
                  </a:cubicBezTo>
                  <a:lnTo>
                    <a:pt x="76092" y="152184"/>
                  </a:lnTo>
                  <a:cubicBezTo>
                    <a:pt x="34067" y="152184"/>
                    <a:pt x="0" y="118116"/>
                    <a:pt x="0" y="76092"/>
                  </a:cubicBezTo>
                  <a:lnTo>
                    <a:pt x="0" y="76092"/>
                  </a:lnTo>
                  <a:cubicBezTo>
                    <a:pt x="0" y="34067"/>
                    <a:pt x="34067" y="0"/>
                    <a:pt x="76092" y="0"/>
                  </a:cubicBezTo>
                  <a:close/>
                </a:path>
              </a:pathLst>
            </a:custGeom>
            <a:solidFill>
              <a:srgbClr val="38B6FF"/>
            </a:solidFill>
            <a:ln w="19050" cap="rnd">
              <a:solidFill>
                <a:srgbClr val="000000"/>
              </a:solidFill>
              <a:prstDash val="solid"/>
              <a:round/>
            </a:ln>
          </p:spPr>
        </p:sp>
        <p:sp>
          <p:nvSpPr>
            <p:cNvPr name="TextBox 24" id="24"/>
            <p:cNvSpPr txBox="true"/>
            <p:nvPr/>
          </p:nvSpPr>
          <p:spPr>
            <a:xfrm>
              <a:off x="0" y="-38100"/>
              <a:ext cx="393766" cy="190284"/>
            </a:xfrm>
            <a:prstGeom prst="rect">
              <a:avLst/>
            </a:prstGeom>
          </p:spPr>
          <p:txBody>
            <a:bodyPr anchor="ctr" rtlCol="false" tIns="50800" lIns="50800" bIns="50800" rIns="50800"/>
            <a:lstStyle/>
            <a:p>
              <a:pPr algn="ctr" marL="0" indent="0" lvl="0">
                <a:lnSpc>
                  <a:spcPts val="2520"/>
                </a:lnSpc>
                <a:spcBef>
                  <a:spcPct val="0"/>
                </a:spcBef>
              </a:pPr>
              <a:r>
                <a:rPr lang="en-US" b="true" sz="1800">
                  <a:solidFill>
                    <a:srgbClr val="000000"/>
                  </a:solidFill>
                  <a:latin typeface="HK Grotesk Bold"/>
                  <a:ea typeface="HK Grotesk Bold"/>
                  <a:cs typeface="HK Grotesk Bold"/>
                  <a:sym typeface="HK Grotesk Bold"/>
                </a:rPr>
                <a:t>Age : 38</a:t>
              </a:r>
            </a:p>
          </p:txBody>
        </p:sp>
      </p:grpSp>
      <p:grpSp>
        <p:nvGrpSpPr>
          <p:cNvPr name="Group 25" id="25"/>
          <p:cNvGrpSpPr/>
          <p:nvPr/>
        </p:nvGrpSpPr>
        <p:grpSpPr>
          <a:xfrm rot="0">
            <a:off x="2331146" y="7788454"/>
            <a:ext cx="3377596" cy="624199"/>
            <a:chOff x="0" y="0"/>
            <a:chExt cx="823480" cy="152184"/>
          </a:xfrm>
        </p:grpSpPr>
        <p:sp>
          <p:nvSpPr>
            <p:cNvPr name="Freeform 26" id="26"/>
            <p:cNvSpPr/>
            <p:nvPr/>
          </p:nvSpPr>
          <p:spPr>
            <a:xfrm flipH="false" flipV="false" rot="0">
              <a:off x="0" y="0"/>
              <a:ext cx="823480" cy="152184"/>
            </a:xfrm>
            <a:custGeom>
              <a:avLst/>
              <a:gdLst/>
              <a:ahLst/>
              <a:cxnLst/>
              <a:rect r="r" b="b" t="t" l="l"/>
              <a:pathLst>
                <a:path h="152184" w="823480">
                  <a:moveTo>
                    <a:pt x="76092" y="0"/>
                  </a:moveTo>
                  <a:lnTo>
                    <a:pt x="747388" y="0"/>
                  </a:lnTo>
                  <a:cubicBezTo>
                    <a:pt x="767569" y="0"/>
                    <a:pt x="786923" y="8017"/>
                    <a:pt x="801193" y="22287"/>
                  </a:cubicBezTo>
                  <a:cubicBezTo>
                    <a:pt x="815463" y="36557"/>
                    <a:pt x="823480" y="55911"/>
                    <a:pt x="823480" y="76092"/>
                  </a:cubicBezTo>
                  <a:lnTo>
                    <a:pt x="823480" y="76092"/>
                  </a:lnTo>
                  <a:cubicBezTo>
                    <a:pt x="823480" y="118116"/>
                    <a:pt x="789412" y="152184"/>
                    <a:pt x="747388" y="152184"/>
                  </a:cubicBezTo>
                  <a:lnTo>
                    <a:pt x="76092" y="152184"/>
                  </a:lnTo>
                  <a:cubicBezTo>
                    <a:pt x="34067" y="152184"/>
                    <a:pt x="0" y="118116"/>
                    <a:pt x="0" y="76092"/>
                  </a:cubicBezTo>
                  <a:lnTo>
                    <a:pt x="0" y="76092"/>
                  </a:lnTo>
                  <a:cubicBezTo>
                    <a:pt x="0" y="34067"/>
                    <a:pt x="34067" y="0"/>
                    <a:pt x="76092" y="0"/>
                  </a:cubicBezTo>
                  <a:close/>
                </a:path>
              </a:pathLst>
            </a:custGeom>
            <a:solidFill>
              <a:srgbClr val="38B6FF"/>
            </a:solidFill>
            <a:ln w="19050" cap="rnd">
              <a:solidFill>
                <a:srgbClr val="000000"/>
              </a:solidFill>
              <a:prstDash val="solid"/>
              <a:round/>
            </a:ln>
          </p:spPr>
        </p:sp>
        <p:sp>
          <p:nvSpPr>
            <p:cNvPr name="TextBox 27" id="27"/>
            <p:cNvSpPr txBox="true"/>
            <p:nvPr/>
          </p:nvSpPr>
          <p:spPr>
            <a:xfrm>
              <a:off x="0" y="-38100"/>
              <a:ext cx="823480" cy="190284"/>
            </a:xfrm>
            <a:prstGeom prst="rect">
              <a:avLst/>
            </a:prstGeom>
          </p:spPr>
          <p:txBody>
            <a:bodyPr anchor="ctr" rtlCol="false" tIns="50800" lIns="50800" bIns="50800" rIns="50800"/>
            <a:lstStyle/>
            <a:p>
              <a:pPr algn="ctr" marL="0" indent="0" lvl="0">
                <a:lnSpc>
                  <a:spcPts val="2520"/>
                </a:lnSpc>
                <a:spcBef>
                  <a:spcPct val="0"/>
                </a:spcBef>
              </a:pPr>
              <a:r>
                <a:rPr lang="en-US" b="true" sz="1800">
                  <a:solidFill>
                    <a:srgbClr val="000000"/>
                  </a:solidFill>
                  <a:latin typeface="HK Grotesk Bold"/>
                  <a:ea typeface="HK Grotesk Bold"/>
                  <a:cs typeface="HK Grotesk Bold"/>
                  <a:sym typeface="HK Grotesk Bold"/>
                </a:rPr>
                <a:t>VP of Customer Experience</a:t>
              </a:r>
            </a:p>
          </p:txBody>
        </p:sp>
      </p:grpSp>
      <p:grpSp>
        <p:nvGrpSpPr>
          <p:cNvPr name="Group 28" id="28"/>
          <p:cNvGrpSpPr/>
          <p:nvPr/>
        </p:nvGrpSpPr>
        <p:grpSpPr>
          <a:xfrm rot="0">
            <a:off x="575160" y="8579051"/>
            <a:ext cx="5133582" cy="624199"/>
            <a:chOff x="0" y="0"/>
            <a:chExt cx="1251600" cy="152184"/>
          </a:xfrm>
        </p:grpSpPr>
        <p:sp>
          <p:nvSpPr>
            <p:cNvPr name="Freeform 29" id="29"/>
            <p:cNvSpPr/>
            <p:nvPr/>
          </p:nvSpPr>
          <p:spPr>
            <a:xfrm flipH="false" flipV="false" rot="0">
              <a:off x="0" y="0"/>
              <a:ext cx="1251600" cy="152184"/>
            </a:xfrm>
            <a:custGeom>
              <a:avLst/>
              <a:gdLst/>
              <a:ahLst/>
              <a:cxnLst/>
              <a:rect r="r" b="b" t="t" l="l"/>
              <a:pathLst>
                <a:path h="152184" w="1251600">
                  <a:moveTo>
                    <a:pt x="76092" y="0"/>
                  </a:moveTo>
                  <a:lnTo>
                    <a:pt x="1175508" y="0"/>
                  </a:lnTo>
                  <a:cubicBezTo>
                    <a:pt x="1195689" y="0"/>
                    <a:pt x="1215043" y="8017"/>
                    <a:pt x="1229313" y="22287"/>
                  </a:cubicBezTo>
                  <a:cubicBezTo>
                    <a:pt x="1243583" y="36557"/>
                    <a:pt x="1251600" y="55911"/>
                    <a:pt x="1251600" y="76092"/>
                  </a:cubicBezTo>
                  <a:lnTo>
                    <a:pt x="1251600" y="76092"/>
                  </a:lnTo>
                  <a:cubicBezTo>
                    <a:pt x="1251600" y="118116"/>
                    <a:pt x="1217533" y="152184"/>
                    <a:pt x="1175508" y="152184"/>
                  </a:cubicBezTo>
                  <a:lnTo>
                    <a:pt x="76092" y="152184"/>
                  </a:lnTo>
                  <a:cubicBezTo>
                    <a:pt x="34067" y="152184"/>
                    <a:pt x="0" y="118116"/>
                    <a:pt x="0" y="76092"/>
                  </a:cubicBezTo>
                  <a:lnTo>
                    <a:pt x="0" y="76092"/>
                  </a:lnTo>
                  <a:cubicBezTo>
                    <a:pt x="0" y="34067"/>
                    <a:pt x="34067" y="0"/>
                    <a:pt x="76092" y="0"/>
                  </a:cubicBezTo>
                  <a:close/>
                </a:path>
              </a:pathLst>
            </a:custGeom>
            <a:solidFill>
              <a:srgbClr val="38B6FF"/>
            </a:solidFill>
            <a:ln w="19050" cap="rnd">
              <a:solidFill>
                <a:srgbClr val="000000"/>
              </a:solidFill>
              <a:prstDash val="solid"/>
              <a:round/>
            </a:ln>
          </p:spPr>
        </p:sp>
        <p:sp>
          <p:nvSpPr>
            <p:cNvPr name="TextBox 30" id="30"/>
            <p:cNvSpPr txBox="true"/>
            <p:nvPr/>
          </p:nvSpPr>
          <p:spPr>
            <a:xfrm>
              <a:off x="0" y="-38100"/>
              <a:ext cx="1251600" cy="190284"/>
            </a:xfrm>
            <a:prstGeom prst="rect">
              <a:avLst/>
            </a:prstGeom>
          </p:spPr>
          <p:txBody>
            <a:bodyPr anchor="ctr" rtlCol="false" tIns="50800" lIns="50800" bIns="50800" rIns="50800"/>
            <a:lstStyle/>
            <a:p>
              <a:pPr algn="ctr" marL="0" indent="0" lvl="0">
                <a:lnSpc>
                  <a:spcPts val="2520"/>
                </a:lnSpc>
                <a:spcBef>
                  <a:spcPct val="0"/>
                </a:spcBef>
              </a:pPr>
              <a:r>
                <a:rPr lang="en-US" b="true" sz="1800">
                  <a:solidFill>
                    <a:srgbClr val="000000"/>
                  </a:solidFill>
                  <a:latin typeface="HK Grotesk Bold"/>
                  <a:ea typeface="HK Grotesk Bold"/>
                  <a:cs typeface="HK Grotesk Bold"/>
                  <a:sym typeface="HK Grotesk Bold"/>
                </a:rPr>
                <a:t>Chicago, IL (United HQ)</a:t>
              </a:r>
            </a:p>
          </p:txBody>
        </p:sp>
      </p:grpSp>
      <p:sp>
        <p:nvSpPr>
          <p:cNvPr name="AutoShape 31" id="31"/>
          <p:cNvSpPr/>
          <p:nvPr/>
        </p:nvSpPr>
        <p:spPr>
          <a:xfrm flipV="true">
            <a:off x="6770708" y="2796779"/>
            <a:ext cx="4746583" cy="0"/>
          </a:xfrm>
          <a:prstGeom prst="line">
            <a:avLst/>
          </a:prstGeom>
          <a:ln cap="flat" w="9525">
            <a:solidFill>
              <a:srgbClr val="000000"/>
            </a:solidFill>
            <a:prstDash val="solid"/>
            <a:headEnd type="none" len="sm" w="sm"/>
            <a:tailEnd type="none" len="sm" w="sm"/>
          </a:ln>
        </p:spPr>
      </p:sp>
      <p:sp>
        <p:nvSpPr>
          <p:cNvPr name="AutoShape 32" id="32"/>
          <p:cNvSpPr/>
          <p:nvPr/>
        </p:nvSpPr>
        <p:spPr>
          <a:xfrm flipV="true">
            <a:off x="6770708" y="4004970"/>
            <a:ext cx="4746583" cy="0"/>
          </a:xfrm>
          <a:prstGeom prst="line">
            <a:avLst/>
          </a:prstGeom>
          <a:ln cap="flat" w="9525">
            <a:solidFill>
              <a:srgbClr val="000000"/>
            </a:solidFill>
            <a:prstDash val="solid"/>
            <a:headEnd type="none" len="sm" w="sm"/>
            <a:tailEnd type="none" len="sm" w="sm"/>
          </a:ln>
        </p:spPr>
      </p:sp>
      <p:sp>
        <p:nvSpPr>
          <p:cNvPr name="AutoShape 33" id="33"/>
          <p:cNvSpPr/>
          <p:nvPr/>
        </p:nvSpPr>
        <p:spPr>
          <a:xfrm>
            <a:off x="6770708" y="5213161"/>
            <a:ext cx="4746583" cy="0"/>
          </a:xfrm>
          <a:prstGeom prst="line">
            <a:avLst/>
          </a:prstGeom>
          <a:ln cap="flat" w="9525">
            <a:solidFill>
              <a:srgbClr val="000000"/>
            </a:solidFill>
            <a:prstDash val="solid"/>
            <a:headEnd type="none" len="sm" w="sm"/>
            <a:tailEnd type="none" len="sm" w="sm"/>
          </a:ln>
        </p:spPr>
      </p:sp>
      <p:grpSp>
        <p:nvGrpSpPr>
          <p:cNvPr name="Group 34" id="34"/>
          <p:cNvGrpSpPr/>
          <p:nvPr/>
        </p:nvGrpSpPr>
        <p:grpSpPr>
          <a:xfrm rot="0">
            <a:off x="12769850" y="5967486"/>
            <a:ext cx="2109310" cy="1952147"/>
            <a:chOff x="0" y="0"/>
            <a:chExt cx="812800" cy="752239"/>
          </a:xfrm>
        </p:grpSpPr>
        <p:sp>
          <p:nvSpPr>
            <p:cNvPr name="Freeform 35" id="35"/>
            <p:cNvSpPr/>
            <p:nvPr/>
          </p:nvSpPr>
          <p:spPr>
            <a:xfrm flipH="false" flipV="false" rot="0">
              <a:off x="0" y="0"/>
              <a:ext cx="812800" cy="752239"/>
            </a:xfrm>
            <a:custGeom>
              <a:avLst/>
              <a:gdLst/>
              <a:ahLst/>
              <a:cxnLst/>
              <a:rect r="r" b="b" t="t" l="l"/>
              <a:pathLst>
                <a:path h="752239" w="812800">
                  <a:moveTo>
                    <a:pt x="406400" y="0"/>
                  </a:moveTo>
                  <a:cubicBezTo>
                    <a:pt x="181951" y="0"/>
                    <a:pt x="0" y="168394"/>
                    <a:pt x="0" y="376120"/>
                  </a:cubicBezTo>
                  <a:cubicBezTo>
                    <a:pt x="0" y="583845"/>
                    <a:pt x="181951" y="752239"/>
                    <a:pt x="406400" y="752239"/>
                  </a:cubicBezTo>
                  <a:cubicBezTo>
                    <a:pt x="630849" y="752239"/>
                    <a:pt x="812800" y="583845"/>
                    <a:pt x="812800" y="376120"/>
                  </a:cubicBezTo>
                  <a:cubicBezTo>
                    <a:pt x="812800" y="168394"/>
                    <a:pt x="630849" y="0"/>
                    <a:pt x="406400" y="0"/>
                  </a:cubicBezTo>
                  <a:close/>
                </a:path>
              </a:pathLst>
            </a:custGeom>
            <a:blipFill>
              <a:blip r:embed="rId3"/>
              <a:stretch>
                <a:fillRect l="-32365" t="0" r="-32365" b="0"/>
              </a:stretch>
            </a:blipFill>
            <a:ln w="19050" cap="sq">
              <a:solidFill>
                <a:srgbClr val="000000"/>
              </a:solidFill>
              <a:prstDash val="solid"/>
              <a:miter/>
            </a:ln>
          </p:spPr>
        </p:sp>
      </p:grpSp>
      <p:sp>
        <p:nvSpPr>
          <p:cNvPr name="AutoShape 36" id="36"/>
          <p:cNvSpPr/>
          <p:nvPr/>
        </p:nvSpPr>
        <p:spPr>
          <a:xfrm>
            <a:off x="6698043" y="6470461"/>
            <a:ext cx="4746583" cy="0"/>
          </a:xfrm>
          <a:prstGeom prst="line">
            <a:avLst/>
          </a:prstGeom>
          <a:ln cap="flat" w="9525">
            <a:solidFill>
              <a:srgbClr val="000000"/>
            </a:solidFill>
            <a:prstDash val="solid"/>
            <a:headEnd type="none" len="sm" w="sm"/>
            <a:tailEnd type="none" len="sm" w="sm"/>
          </a:ln>
        </p:spPr>
      </p:sp>
      <p:sp>
        <p:nvSpPr>
          <p:cNvPr name="TextBox 37" id="37"/>
          <p:cNvSpPr txBox="true"/>
          <p:nvPr/>
        </p:nvSpPr>
        <p:spPr>
          <a:xfrm rot="0">
            <a:off x="776308" y="5529636"/>
            <a:ext cx="4864868" cy="1745331"/>
          </a:xfrm>
          <a:prstGeom prst="rect">
            <a:avLst/>
          </a:prstGeom>
        </p:spPr>
        <p:txBody>
          <a:bodyPr anchor="t" rtlCol="false" tIns="0" lIns="0" bIns="0" rIns="0">
            <a:spAutoFit/>
          </a:bodyPr>
          <a:lstStyle/>
          <a:p>
            <a:pPr algn="l">
              <a:lnSpc>
                <a:spcPts val="6941"/>
              </a:lnSpc>
            </a:pPr>
            <a:r>
              <a:rPr lang="en-US" sz="5509" b="true">
                <a:solidFill>
                  <a:srgbClr val="000000"/>
                </a:solidFill>
                <a:latin typeface="Glock Grotesk 2.0 Bold"/>
                <a:ea typeface="Glock Grotesk 2.0 Bold"/>
                <a:cs typeface="Glock Grotesk 2.0 Bold"/>
                <a:sym typeface="Glock Grotesk 2.0 Bold"/>
              </a:rPr>
              <a:t>Sarah Chen</a:t>
            </a:r>
          </a:p>
        </p:txBody>
      </p:sp>
      <p:sp>
        <p:nvSpPr>
          <p:cNvPr name="TextBox 38" id="38"/>
          <p:cNvSpPr txBox="true"/>
          <p:nvPr/>
        </p:nvSpPr>
        <p:spPr>
          <a:xfrm rot="0">
            <a:off x="6916038" y="1787055"/>
            <a:ext cx="3574162" cy="361983"/>
          </a:xfrm>
          <a:prstGeom prst="rect">
            <a:avLst/>
          </a:prstGeom>
        </p:spPr>
        <p:txBody>
          <a:bodyPr anchor="t" rtlCol="false" tIns="0" lIns="0" bIns="0" rIns="0">
            <a:spAutoFit/>
          </a:bodyPr>
          <a:lstStyle/>
          <a:p>
            <a:pPr algn="l">
              <a:lnSpc>
                <a:spcPts val="2520"/>
              </a:lnSpc>
            </a:pPr>
            <a:r>
              <a:rPr lang="en-US" sz="2100">
                <a:solidFill>
                  <a:srgbClr val="000000"/>
                </a:solidFill>
                <a:latin typeface="Akzidenz-Grotesk"/>
                <a:ea typeface="Akzidenz-Grotesk"/>
                <a:cs typeface="Akzidenz-Grotesk"/>
                <a:sym typeface="Akzidenz-Grotesk"/>
              </a:rPr>
              <a:t>Ed</a:t>
            </a:r>
            <a:r>
              <a:rPr lang="en-US" sz="2100">
                <a:solidFill>
                  <a:srgbClr val="000000"/>
                </a:solidFill>
                <a:latin typeface="Akzidenz-Grotesk"/>
                <a:ea typeface="Akzidenz-Grotesk"/>
                <a:cs typeface="Akzidenz-Grotesk"/>
                <a:sym typeface="Akzidenz-Grotesk"/>
              </a:rPr>
              <a:t>ucation</a:t>
            </a:r>
          </a:p>
        </p:txBody>
      </p:sp>
      <p:sp>
        <p:nvSpPr>
          <p:cNvPr name="TextBox 39" id="39"/>
          <p:cNvSpPr txBox="true"/>
          <p:nvPr/>
        </p:nvSpPr>
        <p:spPr>
          <a:xfrm rot="0">
            <a:off x="12765108" y="2434829"/>
            <a:ext cx="4601254" cy="361950"/>
          </a:xfrm>
          <a:prstGeom prst="rect">
            <a:avLst/>
          </a:prstGeom>
        </p:spPr>
        <p:txBody>
          <a:bodyPr anchor="t" rtlCol="false" tIns="0" lIns="0" bIns="0" rIns="0">
            <a:spAutoFit/>
          </a:bodyPr>
          <a:lstStyle/>
          <a:p>
            <a:pPr algn="l">
              <a:lnSpc>
                <a:spcPts val="2520"/>
              </a:lnSpc>
            </a:pPr>
            <a:r>
              <a:rPr lang="en-US" sz="2100">
                <a:solidFill>
                  <a:srgbClr val="000000"/>
                </a:solidFill>
                <a:latin typeface="Akzidenz-Grotesk"/>
                <a:ea typeface="Akzidenz-Grotesk"/>
                <a:cs typeface="Akzidenz-Grotesk"/>
                <a:sym typeface="Akzidenz-Grotesk"/>
              </a:rPr>
              <a:t>Motivation</a:t>
            </a:r>
          </a:p>
        </p:txBody>
      </p:sp>
      <p:sp>
        <p:nvSpPr>
          <p:cNvPr name="TextBox 40" id="40"/>
          <p:cNvSpPr txBox="true"/>
          <p:nvPr/>
        </p:nvSpPr>
        <p:spPr>
          <a:xfrm rot="0">
            <a:off x="6916038" y="3015862"/>
            <a:ext cx="4601254" cy="361983"/>
          </a:xfrm>
          <a:prstGeom prst="rect">
            <a:avLst/>
          </a:prstGeom>
        </p:spPr>
        <p:txBody>
          <a:bodyPr anchor="t" rtlCol="false" tIns="0" lIns="0" bIns="0" rIns="0">
            <a:spAutoFit/>
          </a:bodyPr>
          <a:lstStyle/>
          <a:p>
            <a:pPr algn="l">
              <a:lnSpc>
                <a:spcPts val="2520"/>
              </a:lnSpc>
            </a:pPr>
            <a:r>
              <a:rPr lang="en-US" sz="2100">
                <a:solidFill>
                  <a:srgbClr val="000000"/>
                </a:solidFill>
                <a:latin typeface="Akzidenz-Grotesk"/>
                <a:ea typeface="Akzidenz-Grotesk"/>
                <a:cs typeface="Akzidenz-Grotesk"/>
                <a:sym typeface="Akzidenz-Grotesk"/>
              </a:rPr>
              <a:t>In</a:t>
            </a:r>
            <a:r>
              <a:rPr lang="en-US" sz="2100">
                <a:solidFill>
                  <a:srgbClr val="000000"/>
                </a:solidFill>
                <a:latin typeface="Akzidenz-Grotesk"/>
                <a:ea typeface="Akzidenz-Grotesk"/>
                <a:cs typeface="Akzidenz-Grotesk"/>
                <a:sym typeface="Akzidenz-Grotesk"/>
              </a:rPr>
              <a:t>come</a:t>
            </a:r>
          </a:p>
        </p:txBody>
      </p:sp>
      <p:sp>
        <p:nvSpPr>
          <p:cNvPr name="TextBox 41" id="41"/>
          <p:cNvSpPr txBox="true"/>
          <p:nvPr/>
        </p:nvSpPr>
        <p:spPr>
          <a:xfrm rot="0">
            <a:off x="6916038" y="4203437"/>
            <a:ext cx="3574162" cy="361950"/>
          </a:xfrm>
          <a:prstGeom prst="rect">
            <a:avLst/>
          </a:prstGeom>
        </p:spPr>
        <p:txBody>
          <a:bodyPr anchor="t" rtlCol="false" tIns="0" lIns="0" bIns="0" rIns="0">
            <a:spAutoFit/>
          </a:bodyPr>
          <a:lstStyle/>
          <a:p>
            <a:pPr algn="l">
              <a:lnSpc>
                <a:spcPts val="2520"/>
              </a:lnSpc>
            </a:pPr>
            <a:r>
              <a:rPr lang="en-US" sz="2100">
                <a:solidFill>
                  <a:srgbClr val="000000"/>
                </a:solidFill>
                <a:latin typeface="Akzidenz-Grotesk"/>
                <a:ea typeface="Akzidenz-Grotesk"/>
                <a:cs typeface="Akzidenz-Grotesk"/>
                <a:sym typeface="Akzidenz-Grotesk"/>
              </a:rPr>
              <a:t>Personality</a:t>
            </a:r>
          </a:p>
        </p:txBody>
      </p:sp>
      <p:sp>
        <p:nvSpPr>
          <p:cNvPr name="TextBox 42" id="42"/>
          <p:cNvSpPr txBox="true"/>
          <p:nvPr/>
        </p:nvSpPr>
        <p:spPr>
          <a:xfrm rot="0">
            <a:off x="6666761" y="6817353"/>
            <a:ext cx="4601254" cy="361950"/>
          </a:xfrm>
          <a:prstGeom prst="rect">
            <a:avLst/>
          </a:prstGeom>
        </p:spPr>
        <p:txBody>
          <a:bodyPr anchor="t" rtlCol="false" tIns="0" lIns="0" bIns="0" rIns="0">
            <a:spAutoFit/>
          </a:bodyPr>
          <a:lstStyle/>
          <a:p>
            <a:pPr algn="l">
              <a:lnSpc>
                <a:spcPts val="2520"/>
              </a:lnSpc>
            </a:pPr>
            <a:r>
              <a:rPr lang="en-US" sz="2100">
                <a:solidFill>
                  <a:srgbClr val="000000"/>
                </a:solidFill>
                <a:latin typeface="Akzidenz-Grotesk"/>
                <a:ea typeface="Akzidenz-Grotesk"/>
                <a:cs typeface="Akzidenz-Grotesk"/>
                <a:sym typeface="Akzidenz-Grotesk"/>
              </a:rPr>
              <a:t>Email Preference</a:t>
            </a:r>
          </a:p>
        </p:txBody>
      </p:sp>
      <p:sp>
        <p:nvSpPr>
          <p:cNvPr name="TextBox 43" id="43"/>
          <p:cNvSpPr txBox="true"/>
          <p:nvPr/>
        </p:nvSpPr>
        <p:spPr>
          <a:xfrm rot="0">
            <a:off x="6770708" y="5605536"/>
            <a:ext cx="3574162" cy="361950"/>
          </a:xfrm>
          <a:prstGeom prst="rect">
            <a:avLst/>
          </a:prstGeom>
        </p:spPr>
        <p:txBody>
          <a:bodyPr anchor="t" rtlCol="false" tIns="0" lIns="0" bIns="0" rIns="0">
            <a:spAutoFit/>
          </a:bodyPr>
          <a:lstStyle/>
          <a:p>
            <a:pPr algn="l">
              <a:lnSpc>
                <a:spcPts val="2520"/>
              </a:lnSpc>
            </a:pPr>
            <a:r>
              <a:rPr lang="en-US" sz="2100">
                <a:solidFill>
                  <a:srgbClr val="000000"/>
                </a:solidFill>
                <a:latin typeface="Akzidenz-Grotesk"/>
                <a:ea typeface="Akzidenz-Grotesk"/>
                <a:cs typeface="Akzidenz-Grotesk"/>
                <a:sym typeface="Akzidenz-Grotesk"/>
              </a:rPr>
              <a:t>Marital Status</a:t>
            </a:r>
          </a:p>
        </p:txBody>
      </p:sp>
      <p:sp>
        <p:nvSpPr>
          <p:cNvPr name="TextBox 44" id="44"/>
          <p:cNvSpPr txBox="true"/>
          <p:nvPr/>
        </p:nvSpPr>
        <p:spPr>
          <a:xfrm rot="0">
            <a:off x="6916038" y="2168088"/>
            <a:ext cx="4601254" cy="371475"/>
          </a:xfrm>
          <a:prstGeom prst="rect">
            <a:avLst/>
          </a:prstGeom>
        </p:spPr>
        <p:txBody>
          <a:bodyPr anchor="t" rtlCol="false" tIns="0" lIns="0" bIns="0" rIns="0">
            <a:spAutoFit/>
          </a:bodyPr>
          <a:lstStyle/>
          <a:p>
            <a:pPr algn="l">
              <a:lnSpc>
                <a:spcPts val="2520"/>
              </a:lnSpc>
            </a:pPr>
            <a:r>
              <a:rPr lang="en-US" sz="2100" b="true">
                <a:solidFill>
                  <a:srgbClr val="000000"/>
                </a:solidFill>
                <a:latin typeface="Akzidenz-Grotesk Medium"/>
                <a:ea typeface="Akzidenz-Grotesk Medium"/>
                <a:cs typeface="Akzidenz-Grotesk Medium"/>
                <a:sym typeface="Akzidenz-Grotesk Medium"/>
              </a:rPr>
              <a:t>MBA from Northwestern Kellog</a:t>
            </a:r>
          </a:p>
        </p:txBody>
      </p:sp>
      <p:sp>
        <p:nvSpPr>
          <p:cNvPr name="TextBox 45" id="45"/>
          <p:cNvSpPr txBox="true"/>
          <p:nvPr/>
        </p:nvSpPr>
        <p:spPr>
          <a:xfrm rot="0">
            <a:off x="12765108" y="2898512"/>
            <a:ext cx="4601254" cy="2314575"/>
          </a:xfrm>
          <a:prstGeom prst="rect">
            <a:avLst/>
          </a:prstGeom>
        </p:spPr>
        <p:txBody>
          <a:bodyPr anchor="t" rtlCol="false" tIns="0" lIns="0" bIns="0" rIns="0">
            <a:spAutoFit/>
          </a:bodyPr>
          <a:lstStyle/>
          <a:p>
            <a:pPr algn="l">
              <a:lnSpc>
                <a:spcPts val="2520"/>
              </a:lnSpc>
            </a:pPr>
            <a:r>
              <a:rPr lang="en-US" sz="2100" b="true">
                <a:solidFill>
                  <a:srgbClr val="000000"/>
                </a:solidFill>
                <a:latin typeface="Akzidenz-Grotesk Medium"/>
                <a:ea typeface="Akzidenz-Grotesk Medium"/>
                <a:cs typeface="Akzidenz-Grotesk Medium"/>
                <a:sym typeface="Akzidenz-Grotesk Medium"/>
              </a:rPr>
              <a:t>Drive strategic decisions that improve United’s customer satisfaction scores and competive postioning. Needs high-level insights to allocate resources effectively accross departments and justify budgets investments to the board</a:t>
            </a:r>
          </a:p>
        </p:txBody>
      </p:sp>
      <p:sp>
        <p:nvSpPr>
          <p:cNvPr name="TextBox 46" id="46"/>
          <p:cNvSpPr txBox="true"/>
          <p:nvPr/>
        </p:nvSpPr>
        <p:spPr>
          <a:xfrm rot="0">
            <a:off x="6916038" y="3396896"/>
            <a:ext cx="4601254" cy="371475"/>
          </a:xfrm>
          <a:prstGeom prst="rect">
            <a:avLst/>
          </a:prstGeom>
        </p:spPr>
        <p:txBody>
          <a:bodyPr anchor="t" rtlCol="false" tIns="0" lIns="0" bIns="0" rIns="0">
            <a:spAutoFit/>
          </a:bodyPr>
          <a:lstStyle/>
          <a:p>
            <a:pPr algn="l">
              <a:lnSpc>
                <a:spcPts val="2520"/>
              </a:lnSpc>
            </a:pPr>
            <a:r>
              <a:rPr lang="en-US" sz="2100" b="true">
                <a:solidFill>
                  <a:srgbClr val="000000"/>
                </a:solidFill>
                <a:latin typeface="Akzidenz-Grotesk Medium"/>
                <a:ea typeface="Akzidenz-Grotesk Medium"/>
                <a:cs typeface="Akzidenz-Grotesk Medium"/>
                <a:sym typeface="Akzidenz-Grotesk Medium"/>
              </a:rPr>
              <a:t>180,000 + annually </a:t>
            </a:r>
          </a:p>
        </p:txBody>
      </p:sp>
      <p:sp>
        <p:nvSpPr>
          <p:cNvPr name="TextBox 47" id="47"/>
          <p:cNvSpPr txBox="true"/>
          <p:nvPr/>
        </p:nvSpPr>
        <p:spPr>
          <a:xfrm rot="0">
            <a:off x="6916038" y="4584470"/>
            <a:ext cx="5072762" cy="371475"/>
          </a:xfrm>
          <a:prstGeom prst="rect">
            <a:avLst/>
          </a:prstGeom>
        </p:spPr>
        <p:txBody>
          <a:bodyPr anchor="t" rtlCol="false" tIns="0" lIns="0" bIns="0" rIns="0">
            <a:spAutoFit/>
          </a:bodyPr>
          <a:lstStyle/>
          <a:p>
            <a:pPr algn="l">
              <a:lnSpc>
                <a:spcPts val="2520"/>
              </a:lnSpc>
            </a:pPr>
            <a:r>
              <a:rPr lang="en-US" sz="2100" b="true">
                <a:solidFill>
                  <a:srgbClr val="000000"/>
                </a:solidFill>
                <a:latin typeface="Akzidenz-Grotesk Medium"/>
                <a:ea typeface="Akzidenz-Grotesk Medium"/>
                <a:cs typeface="Akzidenz-Grotesk Medium"/>
                <a:sym typeface="Akzidenz-Grotesk Medium"/>
              </a:rPr>
              <a:t>Extrovert, Analytical</a:t>
            </a:r>
          </a:p>
        </p:txBody>
      </p:sp>
      <p:sp>
        <p:nvSpPr>
          <p:cNvPr name="TextBox 48" id="48"/>
          <p:cNvSpPr txBox="true"/>
          <p:nvPr/>
        </p:nvSpPr>
        <p:spPr>
          <a:xfrm rot="0">
            <a:off x="6666761" y="7227343"/>
            <a:ext cx="4601254" cy="695325"/>
          </a:xfrm>
          <a:prstGeom prst="rect">
            <a:avLst/>
          </a:prstGeom>
        </p:spPr>
        <p:txBody>
          <a:bodyPr anchor="t" rtlCol="false" tIns="0" lIns="0" bIns="0" rIns="0">
            <a:spAutoFit/>
          </a:bodyPr>
          <a:lstStyle/>
          <a:p>
            <a:pPr algn="l">
              <a:lnSpc>
                <a:spcPts val="2520"/>
              </a:lnSpc>
            </a:pPr>
            <a:r>
              <a:rPr lang="en-US" sz="2100" b="true">
                <a:solidFill>
                  <a:srgbClr val="000000"/>
                </a:solidFill>
                <a:latin typeface="Akzidenz-Grotesk Medium"/>
                <a:ea typeface="Akzidenz-Grotesk Medium"/>
                <a:cs typeface="Akzidenz-Grotesk Medium"/>
                <a:sym typeface="Akzidenz-Grotesk Medium"/>
              </a:rPr>
              <a:t>Short to the point- bullet points &amp; executive summaries only</a:t>
            </a:r>
          </a:p>
        </p:txBody>
      </p:sp>
      <p:sp>
        <p:nvSpPr>
          <p:cNvPr name="TextBox 49" id="49"/>
          <p:cNvSpPr txBox="true"/>
          <p:nvPr/>
        </p:nvSpPr>
        <p:spPr>
          <a:xfrm rot="0">
            <a:off x="6770708" y="6008499"/>
            <a:ext cx="3574162" cy="371475"/>
          </a:xfrm>
          <a:prstGeom prst="rect">
            <a:avLst/>
          </a:prstGeom>
        </p:spPr>
        <p:txBody>
          <a:bodyPr anchor="t" rtlCol="false" tIns="0" lIns="0" bIns="0" rIns="0">
            <a:spAutoFit/>
          </a:bodyPr>
          <a:lstStyle/>
          <a:p>
            <a:pPr algn="l">
              <a:lnSpc>
                <a:spcPts val="2520"/>
              </a:lnSpc>
            </a:pPr>
            <a:r>
              <a:rPr lang="en-US" sz="2100" b="true">
                <a:solidFill>
                  <a:srgbClr val="000000"/>
                </a:solidFill>
                <a:latin typeface="Akzidenz-Grotesk Medium"/>
                <a:ea typeface="Akzidenz-Grotesk Medium"/>
                <a:cs typeface="Akzidenz-Grotesk Medium"/>
                <a:sym typeface="Akzidenz-Grotesk Medium"/>
              </a:rPr>
              <a:t>Married with two children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51304" y="23741"/>
            <a:ext cx="15181756" cy="10239519"/>
          </a:xfrm>
          <a:custGeom>
            <a:avLst/>
            <a:gdLst/>
            <a:ahLst/>
            <a:cxnLst/>
            <a:rect r="r" b="b" t="t" l="l"/>
            <a:pathLst>
              <a:path h="10239519" w="15181756">
                <a:moveTo>
                  <a:pt x="0" y="0"/>
                </a:moveTo>
                <a:lnTo>
                  <a:pt x="15181755" y="0"/>
                </a:lnTo>
                <a:lnTo>
                  <a:pt x="15181755" y="10239518"/>
                </a:lnTo>
                <a:lnTo>
                  <a:pt x="0" y="10239518"/>
                </a:lnTo>
                <a:lnTo>
                  <a:pt x="0" y="0"/>
                </a:lnTo>
                <a:close/>
              </a:path>
            </a:pathLst>
          </a:custGeom>
          <a:blipFill>
            <a:blip r:embed="rId3"/>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DAGzE-Cu4UU</dc:identifier>
  <dcterms:modified xsi:type="dcterms:W3CDTF">2011-08-01T06:04:30Z</dcterms:modified>
  <cp:revision>1</cp:revision>
  <dc:title>Client Kick Off Presentation Template.pptx</dc:title>
</cp:coreProperties>
</file>